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953" r:id="rId4"/>
  </p:sldMasterIdLst>
  <p:notesMasterIdLst>
    <p:notesMasterId r:id="rId25"/>
  </p:notesMasterIdLst>
  <p:sldIdLst>
    <p:sldId id="351" r:id="rId5"/>
    <p:sldId id="313" r:id="rId6"/>
    <p:sldId id="394" r:id="rId7"/>
    <p:sldId id="378" r:id="rId8"/>
    <p:sldId id="327" r:id="rId9"/>
    <p:sldId id="381" r:id="rId10"/>
    <p:sldId id="382" r:id="rId11"/>
    <p:sldId id="309" r:id="rId12"/>
    <p:sldId id="383" r:id="rId13"/>
    <p:sldId id="384" r:id="rId14"/>
    <p:sldId id="385" r:id="rId15"/>
    <p:sldId id="386" r:id="rId16"/>
    <p:sldId id="387" r:id="rId17"/>
    <p:sldId id="388" r:id="rId18"/>
    <p:sldId id="389" r:id="rId19"/>
    <p:sldId id="390" r:id="rId20"/>
    <p:sldId id="391" r:id="rId21"/>
    <p:sldId id="392" r:id="rId22"/>
    <p:sldId id="393" r:id="rId23"/>
    <p:sldId id="3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F2E"/>
    <a:srgbClr val="30EE3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showGuides="1">
      <p:cViewPr varScale="1">
        <p:scale>
          <a:sx n="115" d="100"/>
          <a:sy n="115" d="100"/>
        </p:scale>
        <p:origin x="348" y="114"/>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7959BA6-232B-4F70-BF77-0D8547BABE47}"/>
              </a:ext>
            </a:extLst>
          </p:cNvPr>
          <p:cNvGrpSpPr/>
          <p:nvPr userDrawn="1"/>
        </p:nvGrpSpPr>
        <p:grpSpPr>
          <a:xfrm>
            <a:off x="7814194" y="1860209"/>
            <a:ext cx="5039313" cy="4417981"/>
            <a:chOff x="7814194" y="1860209"/>
            <a:chExt cx="5039313" cy="4417981"/>
          </a:xfrm>
        </p:grpSpPr>
        <p:sp>
          <p:nvSpPr>
            <p:cNvPr id="9" name="Oval 21">
              <a:extLst>
                <a:ext uri="{FF2B5EF4-FFF2-40B4-BE49-F238E27FC236}">
                  <a16:creationId xmlns:a16="http://schemas.microsoft.com/office/drawing/2014/main" id="{93897E62-915F-4CC5-9F07-8F49E04B889D}"/>
                </a:ext>
              </a:extLst>
            </p:cNvPr>
            <p:cNvSpPr/>
            <p:nvPr userDrawn="1"/>
          </p:nvSpPr>
          <p:spPr>
            <a:xfrm>
              <a:off x="7814194" y="5831668"/>
              <a:ext cx="5039313" cy="4465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 name="Group 20">
              <a:extLst>
                <a:ext uri="{FF2B5EF4-FFF2-40B4-BE49-F238E27FC236}">
                  <a16:creationId xmlns:a16="http://schemas.microsoft.com/office/drawing/2014/main" id="{82382140-C839-400A-8B2E-049BFB8EAD19}"/>
                </a:ext>
              </a:extLst>
            </p:cNvPr>
            <p:cNvGrpSpPr/>
            <p:nvPr userDrawn="1"/>
          </p:nvGrpSpPr>
          <p:grpSpPr>
            <a:xfrm>
              <a:off x="9127830" y="1860209"/>
              <a:ext cx="2386146" cy="4194720"/>
              <a:chOff x="445712" y="1449040"/>
              <a:chExt cx="2113018" cy="3924176"/>
            </a:xfrm>
          </p:grpSpPr>
          <p:sp>
            <p:nvSpPr>
              <p:cNvPr id="3" name="Rounded Rectangle 21">
                <a:extLst>
                  <a:ext uri="{FF2B5EF4-FFF2-40B4-BE49-F238E27FC236}">
                    <a16:creationId xmlns:a16="http://schemas.microsoft.com/office/drawing/2014/main" id="{3E854C78-017C-4E85-AA4C-98708821A22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22">
                <a:extLst>
                  <a:ext uri="{FF2B5EF4-FFF2-40B4-BE49-F238E27FC236}">
                    <a16:creationId xmlns:a16="http://schemas.microsoft.com/office/drawing/2014/main" id="{2417AA3E-41ED-42FF-8545-E4D79E1F841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id="{EE70244F-AE91-4CB9-A7C5-91067E43DC8C}"/>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7C044278-9947-403A-A9F5-E42FA8781D1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id="{D6F132C7-721E-49E2-AA0B-EE06506F1A91}"/>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sp>
        <p:nvSpPr>
          <p:cNvPr id="8" name="Picture Placeholder 2">
            <a:extLst>
              <a:ext uri="{FF2B5EF4-FFF2-40B4-BE49-F238E27FC236}">
                <a16:creationId xmlns:a16="http://schemas.microsoft.com/office/drawing/2014/main" id="{03978C51-C682-4269-91E7-F2B469FA6D09}"/>
              </a:ext>
            </a:extLst>
          </p:cNvPr>
          <p:cNvSpPr>
            <a:spLocks noGrp="1"/>
          </p:cNvSpPr>
          <p:nvPr>
            <p:ph type="pic" idx="11" hasCustomPrompt="1"/>
          </p:nvPr>
        </p:nvSpPr>
        <p:spPr>
          <a:xfrm>
            <a:off x="9245573" y="2187162"/>
            <a:ext cx="2149921" cy="3394441"/>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F2EE02A6-0378-430E-AD17-85DF18090E8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3285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id="{35D01421-1CD6-4AF5-BF05-34C1F2A05DDC}"/>
              </a:ext>
            </a:extLst>
          </p:cNvPr>
          <p:cNvSpPr/>
          <p:nvPr userDrawn="1"/>
        </p:nvSpPr>
        <p:spPr>
          <a:xfrm>
            <a:off x="189531" y="5988784"/>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761629A3-B767-4300-9C7C-9ADDAB92B4F0}"/>
              </a:ext>
            </a:extLst>
          </p:cNvPr>
          <p:cNvGrpSpPr/>
          <p:nvPr userDrawn="1"/>
        </p:nvGrpSpPr>
        <p:grpSpPr>
          <a:xfrm>
            <a:off x="826539" y="3545781"/>
            <a:ext cx="4890622" cy="2687065"/>
            <a:chOff x="-548507" y="477868"/>
            <a:chExt cx="11570449" cy="6357177"/>
          </a:xfrm>
        </p:grpSpPr>
        <p:sp>
          <p:nvSpPr>
            <p:cNvPr id="8" name="Freeform: Shape 7">
              <a:extLst>
                <a:ext uri="{FF2B5EF4-FFF2-40B4-BE49-F238E27FC236}">
                  <a16:creationId xmlns:a16="http://schemas.microsoft.com/office/drawing/2014/main" id="{CF1B2B7B-D361-42C4-91D5-C21E6AFA59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F3302AC-9147-4C37-B7CD-BDD91327645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2E56BD-3EE7-438A-A2BE-E0B24403062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518E45-015D-4586-9460-F00575EFDD9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8E29BC3-7488-4088-B981-510EAE5EF1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FF8D7254-1AA8-4D9D-8BEA-82F164D8F6A5}"/>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ADDFD483-FDBD-49B7-8A75-D1FEEACE80C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28EA149-839F-4F9B-98C7-79828F7FA2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C75EDE9-A590-48A3-B182-70994D6E91D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627CB49D-5B4E-49DE-A4FF-5F70FC8BD4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0F44E2B-77CD-49A4-B107-ADDC7D530D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BBB65067-7972-49DB-9E5A-328DB1FEC6F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21212B88-2185-47FE-85B2-1D4E848291DC}"/>
              </a:ext>
            </a:extLst>
          </p:cNvPr>
          <p:cNvSpPr>
            <a:spLocks noGrp="1"/>
          </p:cNvSpPr>
          <p:nvPr>
            <p:ph type="pic" idx="13" hasCustomPrompt="1"/>
          </p:nvPr>
        </p:nvSpPr>
        <p:spPr>
          <a:xfrm>
            <a:off x="1476563" y="3682168"/>
            <a:ext cx="3595770"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97806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54972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4913983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30486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5330862"/>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0711727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16029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191911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7879393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24739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7967441"/>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81245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213889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06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5" name="Picture Placeholder 2">
            <a:extLst>
              <a:ext uri="{FF2B5EF4-FFF2-40B4-BE49-F238E27FC236}">
                <a16:creationId xmlns:a16="http://schemas.microsoft.com/office/drawing/2014/main" id="{F190D85C-31EB-4A75-915E-2C95A096231B}"/>
              </a:ext>
            </a:extLst>
          </p:cNvPr>
          <p:cNvSpPr>
            <a:spLocks noGrp="1"/>
          </p:cNvSpPr>
          <p:nvPr>
            <p:ph type="pic" idx="11" hasCustomPrompt="1"/>
          </p:nvPr>
        </p:nvSpPr>
        <p:spPr>
          <a:xfrm>
            <a:off x="995114"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F354F78E-D5D6-4FC3-A4CA-5AE593088A5D}"/>
              </a:ext>
            </a:extLst>
          </p:cNvPr>
          <p:cNvSpPr>
            <a:spLocks noGrp="1"/>
          </p:cNvSpPr>
          <p:nvPr>
            <p:ph type="pic" idx="12" hasCustomPrompt="1"/>
          </p:nvPr>
        </p:nvSpPr>
        <p:spPr>
          <a:xfrm>
            <a:off x="3840865"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BB111915-AB98-4076-9063-98C133143B0C}"/>
              </a:ext>
            </a:extLst>
          </p:cNvPr>
          <p:cNvSpPr>
            <a:spLocks noGrp="1"/>
          </p:cNvSpPr>
          <p:nvPr>
            <p:ph type="pic" idx="13" hasCustomPrompt="1"/>
          </p:nvPr>
        </p:nvSpPr>
        <p:spPr>
          <a:xfrm>
            <a:off x="6686616"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785EB07C-AC33-4480-B733-D1796F4650BB}"/>
              </a:ext>
            </a:extLst>
          </p:cNvPr>
          <p:cNvSpPr>
            <a:spLocks noGrp="1"/>
          </p:cNvSpPr>
          <p:nvPr>
            <p:ph type="pic" idx="14" hasCustomPrompt="1"/>
          </p:nvPr>
        </p:nvSpPr>
        <p:spPr>
          <a:xfrm>
            <a:off x="9532368"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88AB1E1-8148-49E9-95FD-6804674767E4}"/>
              </a:ext>
            </a:extLst>
          </p:cNvPr>
          <p:cNvSpPr>
            <a:spLocks noGrp="1"/>
          </p:cNvSpPr>
          <p:nvPr>
            <p:ph type="pic" sz="quarter" idx="44" hasCustomPrompt="1"/>
          </p:nvPr>
        </p:nvSpPr>
        <p:spPr>
          <a:xfrm>
            <a:off x="678235" y="635634"/>
            <a:ext cx="6379790" cy="5586731"/>
          </a:xfrm>
          <a:custGeom>
            <a:avLst/>
            <a:gdLst>
              <a:gd name="connsiteX0" fmla="*/ 5582316 w 6379790"/>
              <a:gd name="connsiteY0" fmla="*/ 4788536 h 5586731"/>
              <a:gd name="connsiteX1" fmla="*/ 6379790 w 6379790"/>
              <a:gd name="connsiteY1" fmla="*/ 4788536 h 5586731"/>
              <a:gd name="connsiteX2" fmla="*/ 6379790 w 6379790"/>
              <a:gd name="connsiteY2" fmla="*/ 5586731 h 5586731"/>
              <a:gd name="connsiteX3" fmla="*/ 5582316 w 6379790"/>
              <a:gd name="connsiteY3" fmla="*/ 5586731 h 5586731"/>
              <a:gd name="connsiteX4" fmla="*/ 3189895 w 6379790"/>
              <a:gd name="connsiteY4" fmla="*/ 3990341 h 5586731"/>
              <a:gd name="connsiteX5" fmla="*/ 3189895 w 6379790"/>
              <a:gd name="connsiteY5" fmla="*/ 4788536 h 5586731"/>
              <a:gd name="connsiteX6" fmla="*/ 3987368 w 6379790"/>
              <a:gd name="connsiteY6" fmla="*/ 4788536 h 5586731"/>
              <a:gd name="connsiteX7" fmla="*/ 3987368 w 6379790"/>
              <a:gd name="connsiteY7" fmla="*/ 3990341 h 5586731"/>
              <a:gd name="connsiteX8" fmla="*/ 5582316 w 6379790"/>
              <a:gd name="connsiteY8" fmla="*/ 3192146 h 5586731"/>
              <a:gd name="connsiteX9" fmla="*/ 6379790 w 6379790"/>
              <a:gd name="connsiteY9" fmla="*/ 3192146 h 5586731"/>
              <a:gd name="connsiteX10" fmla="*/ 6379790 w 6379790"/>
              <a:gd name="connsiteY10" fmla="*/ 3990341 h 5586731"/>
              <a:gd name="connsiteX11" fmla="*/ 5582316 w 6379790"/>
              <a:gd name="connsiteY11" fmla="*/ 3990341 h 5586731"/>
              <a:gd name="connsiteX12" fmla="*/ 5582316 w 6379790"/>
              <a:gd name="connsiteY12" fmla="*/ 0 h 5586731"/>
              <a:gd name="connsiteX13" fmla="*/ 6379790 w 6379790"/>
              <a:gd name="connsiteY13" fmla="*/ 0 h 5586731"/>
              <a:gd name="connsiteX14" fmla="*/ 6379790 w 6379790"/>
              <a:gd name="connsiteY14" fmla="*/ 797565 h 5586731"/>
              <a:gd name="connsiteX15" fmla="*/ 5582316 w 6379790"/>
              <a:gd name="connsiteY15" fmla="*/ 797565 h 5586731"/>
              <a:gd name="connsiteX16" fmla="*/ 0 w 6379790"/>
              <a:gd name="connsiteY16" fmla="*/ 0 h 5586731"/>
              <a:gd name="connsiteX17" fmla="*/ 2392421 w 6379790"/>
              <a:gd name="connsiteY17" fmla="*/ 0 h 5586731"/>
              <a:gd name="connsiteX18" fmla="*/ 2392421 w 6379790"/>
              <a:gd name="connsiteY18" fmla="*/ 797563 h 5586731"/>
              <a:gd name="connsiteX19" fmla="*/ 3189895 w 6379790"/>
              <a:gd name="connsiteY19" fmla="*/ 797563 h 5586731"/>
              <a:gd name="connsiteX20" fmla="*/ 3189895 w 6379790"/>
              <a:gd name="connsiteY20" fmla="*/ 0 h 5586731"/>
              <a:gd name="connsiteX21" fmla="*/ 4784842 w 6379790"/>
              <a:gd name="connsiteY21" fmla="*/ 0 h 5586731"/>
              <a:gd name="connsiteX22" fmla="*/ 4784842 w 6379790"/>
              <a:gd name="connsiteY22" fmla="*/ 797565 h 5586731"/>
              <a:gd name="connsiteX23" fmla="*/ 3987369 w 6379790"/>
              <a:gd name="connsiteY23" fmla="*/ 797565 h 5586731"/>
              <a:gd name="connsiteX24" fmla="*/ 3987369 w 6379790"/>
              <a:gd name="connsiteY24" fmla="*/ 1595756 h 5586731"/>
              <a:gd name="connsiteX25" fmla="*/ 4784842 w 6379790"/>
              <a:gd name="connsiteY25" fmla="*/ 1595756 h 5586731"/>
              <a:gd name="connsiteX26" fmla="*/ 4784842 w 6379790"/>
              <a:gd name="connsiteY26" fmla="*/ 797565 h 5586731"/>
              <a:gd name="connsiteX27" fmla="*/ 5582316 w 6379790"/>
              <a:gd name="connsiteY27" fmla="*/ 797565 h 5586731"/>
              <a:gd name="connsiteX28" fmla="*/ 5582316 w 6379790"/>
              <a:gd name="connsiteY28" fmla="*/ 1595756 h 5586731"/>
              <a:gd name="connsiteX29" fmla="*/ 6379790 w 6379790"/>
              <a:gd name="connsiteY29" fmla="*/ 1595756 h 5586731"/>
              <a:gd name="connsiteX30" fmla="*/ 6379790 w 6379790"/>
              <a:gd name="connsiteY30" fmla="*/ 2393951 h 5586731"/>
              <a:gd name="connsiteX31" fmla="*/ 5582316 w 6379790"/>
              <a:gd name="connsiteY31" fmla="*/ 2393951 h 5586731"/>
              <a:gd name="connsiteX32" fmla="*/ 5582316 w 6379790"/>
              <a:gd name="connsiteY32" fmla="*/ 3192146 h 5586731"/>
              <a:gd name="connsiteX33" fmla="*/ 4784842 w 6379790"/>
              <a:gd name="connsiteY33" fmla="*/ 3192146 h 5586731"/>
              <a:gd name="connsiteX34" fmla="*/ 4784842 w 6379790"/>
              <a:gd name="connsiteY34" fmla="*/ 2393951 h 5586731"/>
              <a:gd name="connsiteX35" fmla="*/ 3987369 w 6379790"/>
              <a:gd name="connsiteY35" fmla="*/ 2393951 h 5586731"/>
              <a:gd name="connsiteX36" fmla="*/ 3987369 w 6379790"/>
              <a:gd name="connsiteY36" fmla="*/ 3192146 h 5586731"/>
              <a:gd name="connsiteX37" fmla="*/ 4784842 w 6379790"/>
              <a:gd name="connsiteY37" fmla="*/ 3192146 h 5586731"/>
              <a:gd name="connsiteX38" fmla="*/ 4784842 w 6379790"/>
              <a:gd name="connsiteY38" fmla="*/ 3990341 h 5586731"/>
              <a:gd name="connsiteX39" fmla="*/ 5582316 w 6379790"/>
              <a:gd name="connsiteY39" fmla="*/ 3990341 h 5586731"/>
              <a:gd name="connsiteX40" fmla="*/ 5582316 w 6379790"/>
              <a:gd name="connsiteY40" fmla="*/ 4788536 h 5586731"/>
              <a:gd name="connsiteX41" fmla="*/ 4784842 w 6379790"/>
              <a:gd name="connsiteY41" fmla="*/ 4788536 h 5586731"/>
              <a:gd name="connsiteX42" fmla="*/ 4784842 w 6379790"/>
              <a:gd name="connsiteY42" fmla="*/ 5586731 h 5586731"/>
              <a:gd name="connsiteX43" fmla="*/ 3987369 w 6379790"/>
              <a:gd name="connsiteY43" fmla="*/ 5586731 h 5586731"/>
              <a:gd name="connsiteX44" fmla="*/ 3987368 w 6379790"/>
              <a:gd name="connsiteY44" fmla="*/ 5586731 h 5586731"/>
              <a:gd name="connsiteX45" fmla="*/ 3189895 w 6379790"/>
              <a:gd name="connsiteY45" fmla="*/ 5586731 h 5586731"/>
              <a:gd name="connsiteX46" fmla="*/ 2392421 w 6379790"/>
              <a:gd name="connsiteY46" fmla="*/ 5586731 h 5586731"/>
              <a:gd name="connsiteX47" fmla="*/ 1594947 w 6379790"/>
              <a:gd name="connsiteY47" fmla="*/ 5586731 h 5586731"/>
              <a:gd name="connsiteX48" fmla="*/ 1594947 w 6379790"/>
              <a:gd name="connsiteY48" fmla="*/ 4788536 h 5586731"/>
              <a:gd name="connsiteX49" fmla="*/ 797474 w 6379790"/>
              <a:gd name="connsiteY49" fmla="*/ 4788536 h 5586731"/>
              <a:gd name="connsiteX50" fmla="*/ 797474 w 6379790"/>
              <a:gd name="connsiteY50" fmla="*/ 5586731 h 5586731"/>
              <a:gd name="connsiteX51" fmla="*/ 0 w 6379790"/>
              <a:gd name="connsiteY51" fmla="*/ 5586731 h 5586731"/>
              <a:gd name="connsiteX52" fmla="*/ 0 w 6379790"/>
              <a:gd name="connsiteY52" fmla="*/ 4788536 h 5586731"/>
              <a:gd name="connsiteX53" fmla="*/ 0 w 6379790"/>
              <a:gd name="connsiteY53" fmla="*/ 3990341 h 5586731"/>
              <a:gd name="connsiteX54" fmla="*/ 0 w 6379790"/>
              <a:gd name="connsiteY54" fmla="*/ 3192146 h 5586731"/>
              <a:gd name="connsiteX55" fmla="*/ 0 w 6379790"/>
              <a:gd name="connsiteY55" fmla="*/ 2393951 h 5586731"/>
              <a:gd name="connsiteX56" fmla="*/ 797473 w 6379790"/>
              <a:gd name="connsiteY56" fmla="*/ 2393951 h 5586731"/>
              <a:gd name="connsiteX57" fmla="*/ 797473 w 6379790"/>
              <a:gd name="connsiteY57" fmla="*/ 1595756 h 5586731"/>
              <a:gd name="connsiteX58" fmla="*/ 0 w 6379790"/>
              <a:gd name="connsiteY58" fmla="*/ 1595756 h 5586731"/>
              <a:gd name="connsiteX59" fmla="*/ 0 w 6379790"/>
              <a:gd name="connsiteY59" fmla="*/ 797562 h 5586731"/>
              <a:gd name="connsiteX60" fmla="*/ 0 w 6379790"/>
              <a:gd name="connsiteY60" fmla="*/ 797561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5582316" y="4788536"/>
                </a:moveTo>
                <a:lnTo>
                  <a:pt x="6379790" y="4788536"/>
                </a:lnTo>
                <a:lnTo>
                  <a:pt x="6379790" y="5586731"/>
                </a:lnTo>
                <a:lnTo>
                  <a:pt x="5582316" y="5586731"/>
                </a:lnTo>
                <a:close/>
                <a:moveTo>
                  <a:pt x="3189895" y="3990341"/>
                </a:moveTo>
                <a:lnTo>
                  <a:pt x="3189895" y="4788536"/>
                </a:lnTo>
                <a:lnTo>
                  <a:pt x="3987368" y="4788536"/>
                </a:lnTo>
                <a:lnTo>
                  <a:pt x="3987368" y="3990341"/>
                </a:lnTo>
                <a:close/>
                <a:moveTo>
                  <a:pt x="5582316" y="3192146"/>
                </a:moveTo>
                <a:lnTo>
                  <a:pt x="6379790" y="3192146"/>
                </a:lnTo>
                <a:lnTo>
                  <a:pt x="6379790" y="3990341"/>
                </a:lnTo>
                <a:lnTo>
                  <a:pt x="5582316" y="3990341"/>
                </a:lnTo>
                <a:close/>
                <a:moveTo>
                  <a:pt x="5582316" y="0"/>
                </a:moveTo>
                <a:lnTo>
                  <a:pt x="6379790" y="0"/>
                </a:lnTo>
                <a:lnTo>
                  <a:pt x="6379790" y="797565"/>
                </a:lnTo>
                <a:lnTo>
                  <a:pt x="5582316" y="797565"/>
                </a:lnTo>
                <a:close/>
                <a:moveTo>
                  <a:pt x="0" y="0"/>
                </a:moveTo>
                <a:lnTo>
                  <a:pt x="2392421" y="0"/>
                </a:lnTo>
                <a:lnTo>
                  <a:pt x="2392421" y="797563"/>
                </a:lnTo>
                <a:lnTo>
                  <a:pt x="3189895" y="797563"/>
                </a:lnTo>
                <a:lnTo>
                  <a:pt x="3189895" y="0"/>
                </a:lnTo>
                <a:lnTo>
                  <a:pt x="4784842" y="0"/>
                </a:lnTo>
                <a:lnTo>
                  <a:pt x="4784842" y="797565"/>
                </a:lnTo>
                <a:lnTo>
                  <a:pt x="3987369" y="797565"/>
                </a:lnTo>
                <a:lnTo>
                  <a:pt x="3987369" y="1595756"/>
                </a:lnTo>
                <a:lnTo>
                  <a:pt x="4784842" y="1595756"/>
                </a:lnTo>
                <a:lnTo>
                  <a:pt x="4784842" y="797565"/>
                </a:lnTo>
                <a:lnTo>
                  <a:pt x="5582316" y="797565"/>
                </a:lnTo>
                <a:lnTo>
                  <a:pt x="5582316" y="1595756"/>
                </a:lnTo>
                <a:lnTo>
                  <a:pt x="6379790" y="1595756"/>
                </a:lnTo>
                <a:lnTo>
                  <a:pt x="6379790" y="2393951"/>
                </a:lnTo>
                <a:lnTo>
                  <a:pt x="5582316" y="2393951"/>
                </a:lnTo>
                <a:lnTo>
                  <a:pt x="5582316" y="3192146"/>
                </a:lnTo>
                <a:lnTo>
                  <a:pt x="4784842" y="3192146"/>
                </a:lnTo>
                <a:lnTo>
                  <a:pt x="4784842" y="2393951"/>
                </a:lnTo>
                <a:lnTo>
                  <a:pt x="3987369" y="2393951"/>
                </a:lnTo>
                <a:lnTo>
                  <a:pt x="3987369" y="3192146"/>
                </a:lnTo>
                <a:lnTo>
                  <a:pt x="4784842" y="3192146"/>
                </a:lnTo>
                <a:lnTo>
                  <a:pt x="4784842" y="3990341"/>
                </a:lnTo>
                <a:lnTo>
                  <a:pt x="5582316" y="3990341"/>
                </a:lnTo>
                <a:lnTo>
                  <a:pt x="5582316" y="4788536"/>
                </a:lnTo>
                <a:lnTo>
                  <a:pt x="4784842" y="4788536"/>
                </a:lnTo>
                <a:lnTo>
                  <a:pt x="4784842" y="5586731"/>
                </a:lnTo>
                <a:lnTo>
                  <a:pt x="3987369" y="5586731"/>
                </a:lnTo>
                <a:lnTo>
                  <a:pt x="3987368" y="5586731"/>
                </a:lnTo>
                <a:lnTo>
                  <a:pt x="3189895" y="5586731"/>
                </a:lnTo>
                <a:lnTo>
                  <a:pt x="2392421" y="5586731"/>
                </a:lnTo>
                <a:lnTo>
                  <a:pt x="1594947" y="5586731"/>
                </a:lnTo>
                <a:lnTo>
                  <a:pt x="1594947" y="4788536"/>
                </a:lnTo>
                <a:lnTo>
                  <a:pt x="797474" y="4788536"/>
                </a:lnTo>
                <a:lnTo>
                  <a:pt x="797474" y="5586731"/>
                </a:lnTo>
                <a:lnTo>
                  <a:pt x="0" y="5586731"/>
                </a:lnTo>
                <a:lnTo>
                  <a:pt x="0" y="4788536"/>
                </a:lnTo>
                <a:lnTo>
                  <a:pt x="0" y="3990341"/>
                </a:lnTo>
                <a:lnTo>
                  <a:pt x="0" y="3192146"/>
                </a:lnTo>
                <a:lnTo>
                  <a:pt x="0" y="2393951"/>
                </a:lnTo>
                <a:lnTo>
                  <a:pt x="797473" y="2393951"/>
                </a:lnTo>
                <a:lnTo>
                  <a:pt x="797473" y="1595756"/>
                </a:lnTo>
                <a:lnTo>
                  <a:pt x="0" y="1595756"/>
                </a:lnTo>
                <a:lnTo>
                  <a:pt x="0" y="797562"/>
                </a:lnTo>
                <a:lnTo>
                  <a:pt x="0" y="79756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324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87B19B0-3649-419E-B83B-69001425C8F0}"/>
              </a:ext>
            </a:extLst>
          </p:cNvPr>
          <p:cNvSpPr>
            <a:spLocks noGrp="1"/>
          </p:cNvSpPr>
          <p:nvPr>
            <p:ph type="pic" idx="14" hasCustomPrompt="1"/>
          </p:nvPr>
        </p:nvSpPr>
        <p:spPr>
          <a:xfrm>
            <a:off x="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105DD0BA-4EFB-4795-8969-0FFB84E5BAE7}"/>
              </a:ext>
            </a:extLst>
          </p:cNvPr>
          <p:cNvSpPr>
            <a:spLocks noGrp="1"/>
          </p:cNvSpPr>
          <p:nvPr>
            <p:ph type="pic" idx="15" hasCustomPrompt="1"/>
          </p:nvPr>
        </p:nvSpPr>
        <p:spPr>
          <a:xfrm>
            <a:off x="615696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4" name="Text Placeholder 9">
            <a:extLst>
              <a:ext uri="{FF2B5EF4-FFF2-40B4-BE49-F238E27FC236}">
                <a16:creationId xmlns:a16="http://schemas.microsoft.com/office/drawing/2014/main" id="{C1CF2F88-87EB-4812-8080-E038E2F9580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263936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91" r:id="rId7"/>
    <p:sldLayoutId id="2147483680" r:id="rId8"/>
    <p:sldLayoutId id="2147483681" r:id="rId9"/>
    <p:sldLayoutId id="2147483682" r:id="rId10"/>
    <p:sldLayoutId id="2147483692" r:id="rId11"/>
    <p:sldLayoutId id="2147483684" r:id="rId12"/>
    <p:sldLayoutId id="2147483685" r:id="rId13"/>
    <p:sldLayoutId id="2147483686" r:id="rId14"/>
    <p:sldLayoutId id="2147483693"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7/17/2021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121532"/>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5.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5.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35.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jpeg"/><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jpeg"/><Relationship Id="rId1" Type="http://schemas.openxmlformats.org/officeDocument/2006/relationships/slideLayout" Target="../slideLayouts/slideLayout35.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jpe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35.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35.xml"/><Relationship Id="rId6" Type="http://schemas.openxmlformats.org/officeDocument/2006/relationships/image" Target="../media/image14.svg"/><Relationship Id="rId5" Type="http://schemas.openxmlformats.org/officeDocument/2006/relationships/image" Target="../media/image15.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5.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ience Template Dna Molecules Background Stock Illustration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37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B4C724-0776-4328-8F0A-B72DA1579537}"/>
              </a:ext>
            </a:extLst>
          </p:cNvPr>
          <p:cNvSpPr txBox="1"/>
          <p:nvPr/>
        </p:nvSpPr>
        <p:spPr>
          <a:xfrm>
            <a:off x="6813641" y="1310888"/>
            <a:ext cx="5310249" cy="2585323"/>
          </a:xfrm>
          <a:prstGeom prst="rect">
            <a:avLst/>
          </a:prstGeom>
          <a:noFill/>
        </p:spPr>
        <p:txBody>
          <a:bodyPr wrap="square" rtlCol="0" anchor="ctr">
            <a:spAutoFit/>
          </a:bodyPr>
          <a:lstStyle/>
          <a:p>
            <a:r>
              <a:rPr lang="vi-VN" sz="5400" b="1" dirty="0">
                <a:solidFill>
                  <a:schemeClr val="accent2">
                    <a:lumMod val="60000"/>
                    <a:lumOff val="40000"/>
                  </a:schemeClr>
                </a:solidFill>
                <a:latin typeface="+mj-lt"/>
              </a:rPr>
              <a:t>FACE </a:t>
            </a:r>
            <a:r>
              <a:rPr lang="en-US" sz="5400" b="1" dirty="0">
                <a:solidFill>
                  <a:schemeClr val="accent2">
                    <a:lumMod val="60000"/>
                    <a:lumOff val="40000"/>
                  </a:schemeClr>
                </a:solidFill>
                <a:latin typeface="Times New Roman" panose="02020603050405020304" pitchFamily="18" charset="0"/>
                <a:cs typeface="Times New Roman" panose="02020603050405020304" pitchFamily="18" charset="0"/>
              </a:rPr>
              <a:t>EMOTION DETECTION</a:t>
            </a:r>
            <a:endParaRPr lang="ko-KR" altLang="en-US" sz="5400" b="1"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5205351" y="164982"/>
            <a:ext cx="7355180" cy="769441"/>
          </a:xfrm>
          <a:prstGeom prst="rect">
            <a:avLst/>
          </a:prstGeom>
          <a:noFill/>
        </p:spPr>
        <p:txBody>
          <a:bodyPr wrap="square" rtlCol="0" anchor="ctr">
            <a:spAutoFit/>
          </a:bodyPr>
          <a:lstStyle/>
          <a:p>
            <a:r>
              <a:rPr lang="vi-VN" sz="4400" b="1" i="1" dirty="0">
                <a:solidFill>
                  <a:schemeClr val="accent2">
                    <a:lumMod val="75000"/>
                  </a:schemeClr>
                </a:solidFill>
              </a:rPr>
              <a:t>Mạng Noron và học sâu</a:t>
            </a:r>
            <a:endParaRPr lang="ko-KR" altLang="en-US" sz="4400" dirty="0">
              <a:solidFill>
                <a:schemeClr val="accent2">
                  <a:lumMod val="75000"/>
                </a:schemeClr>
              </a:solidFill>
              <a:cs typeface="Arial" pitchFamily="34" charset="0"/>
            </a:endParaRPr>
          </a:p>
        </p:txBody>
      </p:sp>
      <p:sp>
        <p:nvSpPr>
          <p:cNvPr id="7" name="TextBox 6"/>
          <p:cNvSpPr txBox="1"/>
          <p:nvPr/>
        </p:nvSpPr>
        <p:spPr>
          <a:xfrm>
            <a:off x="7282741" y="4536259"/>
            <a:ext cx="5361710" cy="1754326"/>
          </a:xfrm>
          <a:prstGeom prst="rect">
            <a:avLst/>
          </a:prstGeom>
          <a:noFill/>
        </p:spPr>
        <p:txBody>
          <a:bodyPr wrap="square" rtlCol="0">
            <a:spAutoFit/>
          </a:bodyPr>
          <a:lstStyle/>
          <a:p>
            <a:r>
              <a:rPr lang="vi-VN" b="1" dirty="0" smtClean="0"/>
              <a:t>Giảng viên hướng dẫn: Phạm Tiến Lâm</a:t>
            </a:r>
          </a:p>
          <a:p>
            <a:endParaRPr lang="vi-VN" b="1" dirty="0" smtClean="0"/>
          </a:p>
          <a:p>
            <a:r>
              <a:rPr lang="vi-VN" b="1" dirty="0" smtClean="0"/>
              <a:t>Sinh viên thực hiện:</a:t>
            </a:r>
          </a:p>
          <a:p>
            <a:pPr lvl="5"/>
            <a:r>
              <a:rPr lang="vi-VN" b="1" dirty="0" smtClean="0"/>
              <a:t>Phạm Ngọc Việt</a:t>
            </a:r>
          </a:p>
          <a:p>
            <a:pPr lvl="5"/>
            <a:r>
              <a:rPr lang="vi-VN" b="1" dirty="0" smtClean="0"/>
              <a:t>Trịnh Tuấn Anh</a:t>
            </a:r>
          </a:p>
          <a:p>
            <a:pPr lvl="5"/>
            <a:r>
              <a:rPr lang="vi-VN" b="1" dirty="0" smtClean="0"/>
              <a:t>Lê Hữu Trung</a:t>
            </a:r>
          </a:p>
        </p:txBody>
      </p:sp>
      <p:pic>
        <p:nvPicPr>
          <p:cNvPr id="21" name="Graphic 14">
            <a:extLst>
              <a:ext uri="{FF2B5EF4-FFF2-40B4-BE49-F238E27FC236}">
                <a16:creationId xmlns:a16="http://schemas.microsoft.com/office/drawing/2014/main" id="{CEB142AB-5576-497C-A027-9ABBDDE351C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724045" y="1519266"/>
            <a:ext cx="3265799" cy="2851658"/>
          </a:xfrm>
          <a:prstGeom prst="rect">
            <a:avLst/>
          </a:prstGeom>
        </p:spPr>
      </p:pic>
    </p:spTree>
    <p:extLst>
      <p:ext uri="{BB962C8B-B14F-4D97-AF65-F5344CB8AC3E}">
        <p14:creationId xmlns:p14="http://schemas.microsoft.com/office/powerpoint/2010/main" val="187244061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ình nền slide đẹp cho Powepoint với nhiều phong cách khác nh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8"/>
            <a:ext cx="12192000" cy="68546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p:nvPr/>
        </p:nvPicPr>
        <p:blipFill>
          <a:blip r:embed="rId3"/>
          <a:stretch>
            <a:fillRect/>
          </a:stretch>
        </p:blipFill>
        <p:spPr>
          <a:xfrm>
            <a:off x="578369" y="1220555"/>
            <a:ext cx="5942330" cy="2794635"/>
          </a:xfrm>
          <a:prstGeom prst="rect">
            <a:avLst/>
          </a:prstGeom>
        </p:spPr>
      </p:pic>
      <p:pic>
        <p:nvPicPr>
          <p:cNvPr id="4" name="Picture 3"/>
          <p:cNvPicPr/>
          <p:nvPr/>
        </p:nvPicPr>
        <p:blipFill>
          <a:blip r:embed="rId4"/>
          <a:stretch>
            <a:fillRect/>
          </a:stretch>
        </p:blipFill>
        <p:spPr>
          <a:xfrm>
            <a:off x="577099" y="4229215"/>
            <a:ext cx="5943600" cy="588010"/>
          </a:xfrm>
          <a:prstGeom prst="rect">
            <a:avLst/>
          </a:prstGeom>
        </p:spPr>
      </p:pic>
      <p:pic>
        <p:nvPicPr>
          <p:cNvPr id="6" name="Picture 5"/>
          <p:cNvPicPr/>
          <p:nvPr/>
        </p:nvPicPr>
        <p:blipFill>
          <a:blip r:embed="rId5"/>
          <a:stretch>
            <a:fillRect/>
          </a:stretch>
        </p:blipFill>
        <p:spPr>
          <a:xfrm>
            <a:off x="7365826" y="994105"/>
            <a:ext cx="4612813" cy="5498136"/>
          </a:xfrm>
          <a:prstGeom prst="rect">
            <a:avLst/>
          </a:prstGeom>
        </p:spPr>
      </p:pic>
      <p:grpSp>
        <p:nvGrpSpPr>
          <p:cNvPr id="9" name="Group 8">
            <a:extLst>
              <a:ext uri="{FF2B5EF4-FFF2-40B4-BE49-F238E27FC236}">
                <a16:creationId xmlns:a16="http://schemas.microsoft.com/office/drawing/2014/main" id="{068A8EC5-BF31-430D-BA89-C004E42047D9}"/>
              </a:ext>
            </a:extLst>
          </p:cNvPr>
          <p:cNvGrpSpPr/>
          <p:nvPr/>
        </p:nvGrpSpPr>
        <p:grpSpPr>
          <a:xfrm>
            <a:off x="63170" y="37945"/>
            <a:ext cx="4939270" cy="729416"/>
            <a:chOff x="727575" y="1830146"/>
            <a:chExt cx="2535694" cy="921655"/>
          </a:xfrm>
        </p:grpSpPr>
        <p:sp>
          <p:nvSpPr>
            <p:cNvPr id="10"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1"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2" name="Group 11">
            <a:extLst>
              <a:ext uri="{FF2B5EF4-FFF2-40B4-BE49-F238E27FC236}">
                <a16:creationId xmlns:a16="http://schemas.microsoft.com/office/drawing/2014/main" id="{A44A6554-6B91-4095-BCBE-49026DDE944E}"/>
              </a:ext>
            </a:extLst>
          </p:cNvPr>
          <p:cNvGrpSpPr/>
          <p:nvPr/>
        </p:nvGrpSpPr>
        <p:grpSpPr>
          <a:xfrm>
            <a:off x="60112" y="92177"/>
            <a:ext cx="4973465" cy="589960"/>
            <a:chOff x="5575636" y="2369894"/>
            <a:chExt cx="3692629" cy="589960"/>
          </a:xfrm>
        </p:grpSpPr>
        <p:sp>
          <p:nvSpPr>
            <p:cNvPr id="13" name="TextBox 12">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D4ACDAE-C138-4693-9759-6FA77F6635A7}"/>
                </a:ext>
              </a:extLst>
            </p:cNvPr>
            <p:cNvSpPr txBox="1"/>
            <p:nvPr/>
          </p:nvSpPr>
          <p:spPr>
            <a:xfrm>
              <a:off x="5575636" y="2369894"/>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5" name="Rectangle 14"/>
          <p:cNvSpPr/>
          <p:nvPr/>
        </p:nvSpPr>
        <p:spPr>
          <a:xfrm>
            <a:off x="445587" y="4978986"/>
            <a:ext cx="6246157" cy="1317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1502" y="5031250"/>
            <a:ext cx="6134793" cy="1224951"/>
          </a:xfrm>
          <a:prstGeom prst="rect">
            <a:avLst/>
          </a:prstGeom>
        </p:spPr>
        <p:txBody>
          <a:bodyPr wrap="square">
            <a:spAutoFit/>
          </a:bodyPr>
          <a:lstStyle/>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Ở đây, sử dụng hàm mất mát (loss) là 'sparse_categorical_crossentropy'. Categorical crossentropy dùng để tính toán mất mát giữa các lable và dự đoán. Sử dụng 'sparse_categorical_crossentropy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này khi có hai hoặc nhiều lớp lable. Các lable sẽ được </a:t>
            </a:r>
            <a:r>
              <a:rPr lang="vi-VN" sz="1600" b="1" dirty="0">
                <a:latin typeface="Times New Roman" panose="02020603050405020304" pitchFamily="18" charset="0"/>
                <a:ea typeface="Times New Roman" panose="02020603050405020304" pitchFamily="18" charset="0"/>
                <a:cs typeface="Times New Roman" panose="02020603050405020304" pitchFamily="18" charset="0"/>
              </a:rPr>
              <a:t>cung cấp dưới dạng một số nguyên</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ounded Rectangle 15"/>
          <p:cNvSpPr/>
          <p:nvPr/>
        </p:nvSpPr>
        <p:spPr>
          <a:xfrm>
            <a:off x="6111813" y="275119"/>
            <a:ext cx="3637192" cy="4344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88586" y="287330"/>
            <a:ext cx="3483646" cy="369332"/>
          </a:xfrm>
          <a:prstGeom prst="rect">
            <a:avLst/>
          </a:prstGeom>
        </p:spPr>
        <p:txBody>
          <a:bodyPr wrap="none">
            <a:spAutoFit/>
          </a:bodyPr>
          <a:lstStyle/>
          <a:p>
            <a:r>
              <a:rPr lang="vi-VN" b="1" dirty="0">
                <a:latin typeface="Times New Roman" panose="02020603050405020304" pitchFamily="18" charset="0"/>
                <a:ea typeface="Calibri" panose="020F0502020204030204" pitchFamily="34" charset="0"/>
              </a:rPr>
              <a:t>Xây dựng mô hình với </a:t>
            </a:r>
            <a:r>
              <a:rPr lang="en-US" b="1" dirty="0">
                <a:latin typeface="Times New Roman" panose="02020603050405020304" pitchFamily="18" charset="0"/>
                <a:ea typeface="Calibri" panose="020F0502020204030204" pitchFamily="34" charset="0"/>
              </a:rPr>
              <a:t>Sequential</a:t>
            </a:r>
            <a:endParaRPr lang="en-US" dirty="0"/>
          </a:p>
        </p:txBody>
      </p:sp>
    </p:spTree>
    <p:extLst>
      <p:ext uri="{BB962C8B-B14F-4D97-AF65-F5344CB8AC3E}">
        <p14:creationId xmlns:p14="http://schemas.microsoft.com/office/powerpoint/2010/main" val="16996722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1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p:nvPr/>
        </p:nvPicPr>
        <p:blipFill>
          <a:blip r:embed="rId3"/>
          <a:stretch>
            <a:fillRect/>
          </a:stretch>
        </p:blipFill>
        <p:spPr>
          <a:xfrm>
            <a:off x="587375" y="1214076"/>
            <a:ext cx="4433570" cy="1417320"/>
          </a:xfrm>
          <a:prstGeom prst="rect">
            <a:avLst/>
          </a:prstGeom>
        </p:spPr>
      </p:pic>
      <p:pic>
        <p:nvPicPr>
          <p:cNvPr id="4" name="Picture 3"/>
          <p:cNvPicPr/>
          <p:nvPr/>
        </p:nvPicPr>
        <p:blipFill>
          <a:blip r:embed="rId4"/>
          <a:stretch>
            <a:fillRect/>
          </a:stretch>
        </p:blipFill>
        <p:spPr>
          <a:xfrm>
            <a:off x="184958" y="2999944"/>
            <a:ext cx="5800206" cy="3284478"/>
          </a:xfrm>
          <a:prstGeom prst="rect">
            <a:avLst/>
          </a:prstGeom>
        </p:spPr>
      </p:pic>
      <p:pic>
        <p:nvPicPr>
          <p:cNvPr id="5" name="Picture 4"/>
          <p:cNvPicPr/>
          <p:nvPr/>
        </p:nvPicPr>
        <p:blipFill>
          <a:blip r:embed="rId5"/>
          <a:stretch>
            <a:fillRect/>
          </a:stretch>
        </p:blipFill>
        <p:spPr>
          <a:xfrm>
            <a:off x="6709208" y="1446415"/>
            <a:ext cx="5211243" cy="4738254"/>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298855" y="170948"/>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235685" y="230365"/>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Oval 12"/>
          <p:cNvSpPr/>
          <p:nvPr/>
        </p:nvSpPr>
        <p:spPr>
          <a:xfrm>
            <a:off x="7291058" y="208714"/>
            <a:ext cx="2227811" cy="7294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95100" y="368474"/>
            <a:ext cx="1819729" cy="369332"/>
          </a:xfrm>
          <a:prstGeom prst="rect">
            <a:avLst/>
          </a:prstGeom>
        </p:spPr>
        <p:txBody>
          <a:bodyPr wrap="none">
            <a:spAutoFit/>
          </a:bodyPr>
          <a:lstStyle/>
          <a:p>
            <a:r>
              <a:rPr lang="vi-VN" b="1" dirty="0">
                <a:latin typeface="Times New Roman" panose="02020603050405020304" pitchFamily="18" charset="0"/>
                <a:ea typeface="Times New Roman" panose="02020603050405020304" pitchFamily="18" charset="0"/>
              </a:rPr>
              <a:t>Đào tạo mô hình</a:t>
            </a:r>
            <a:endParaRPr lang="en-US" dirty="0"/>
          </a:p>
        </p:txBody>
      </p:sp>
    </p:spTree>
    <p:extLst>
      <p:ext uri="{BB962C8B-B14F-4D97-AF65-F5344CB8AC3E}">
        <p14:creationId xmlns:p14="http://schemas.microsoft.com/office/powerpoint/2010/main" val="3933177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25 hình nền powerpoint công nghệ thông tin cực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p:nvPr/>
        </p:nvPicPr>
        <p:blipFill>
          <a:blip r:embed="rId3"/>
          <a:stretch>
            <a:fillRect/>
          </a:stretch>
        </p:blipFill>
        <p:spPr>
          <a:xfrm>
            <a:off x="560416" y="1463358"/>
            <a:ext cx="5943600" cy="1899920"/>
          </a:xfrm>
          <a:prstGeom prst="rect">
            <a:avLst/>
          </a:prstGeom>
        </p:spPr>
      </p:pic>
      <p:pic>
        <p:nvPicPr>
          <p:cNvPr id="4" name="Picture 3"/>
          <p:cNvPicPr/>
          <p:nvPr/>
        </p:nvPicPr>
        <p:blipFill>
          <a:blip r:embed="rId4"/>
          <a:stretch>
            <a:fillRect/>
          </a:stretch>
        </p:blipFill>
        <p:spPr>
          <a:xfrm>
            <a:off x="7064432" y="924560"/>
            <a:ext cx="4853247" cy="5662746"/>
          </a:xfrm>
          <a:prstGeom prst="rect">
            <a:avLst/>
          </a:prstGeom>
        </p:spPr>
      </p:pic>
      <p:grpSp>
        <p:nvGrpSpPr>
          <p:cNvPr id="13" name="Group 12">
            <a:extLst>
              <a:ext uri="{FF2B5EF4-FFF2-40B4-BE49-F238E27FC236}">
                <a16:creationId xmlns:a16="http://schemas.microsoft.com/office/drawing/2014/main" id="{068A8EC5-BF31-430D-BA89-C004E42047D9}"/>
              </a:ext>
            </a:extLst>
          </p:cNvPr>
          <p:cNvGrpSpPr/>
          <p:nvPr/>
        </p:nvGrpSpPr>
        <p:grpSpPr>
          <a:xfrm>
            <a:off x="240811" y="103503"/>
            <a:ext cx="4939270" cy="729416"/>
            <a:chOff x="727575" y="1830146"/>
            <a:chExt cx="2535694" cy="921655"/>
          </a:xfrm>
        </p:grpSpPr>
        <p:sp>
          <p:nvSpPr>
            <p:cNvPr id="14"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5"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6" name="Group 15">
            <a:extLst>
              <a:ext uri="{FF2B5EF4-FFF2-40B4-BE49-F238E27FC236}">
                <a16:creationId xmlns:a16="http://schemas.microsoft.com/office/drawing/2014/main" id="{A44A6554-6B91-4095-BCBE-49026DDE944E}"/>
              </a:ext>
            </a:extLst>
          </p:cNvPr>
          <p:cNvGrpSpPr/>
          <p:nvPr/>
        </p:nvGrpSpPr>
        <p:grpSpPr>
          <a:xfrm>
            <a:off x="222185" y="126795"/>
            <a:ext cx="4957897" cy="586879"/>
            <a:chOff x="5564076" y="2338954"/>
            <a:chExt cx="3681070" cy="586879"/>
          </a:xfrm>
        </p:grpSpPr>
        <p:sp>
          <p:nvSpPr>
            <p:cNvPr id="17" name="TextBox 16">
              <a:extLst>
                <a:ext uri="{FF2B5EF4-FFF2-40B4-BE49-F238E27FC236}">
                  <a16:creationId xmlns:a16="http://schemas.microsoft.com/office/drawing/2014/main" id="{0C6FD09F-7119-4635-BFCD-303CC631EEE0}"/>
                </a:ext>
              </a:extLst>
            </p:cNvPr>
            <p:cNvSpPr txBox="1"/>
            <p:nvPr/>
          </p:nvSpPr>
          <p:spPr>
            <a:xfrm>
              <a:off x="6309989" y="2338954"/>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D4ACDAE-C138-4693-9759-6FA77F6635A7}"/>
                </a:ext>
              </a:extLst>
            </p:cNvPr>
            <p:cNvSpPr txBox="1"/>
            <p:nvPr/>
          </p:nvSpPr>
          <p:spPr>
            <a:xfrm>
              <a:off x="5564076" y="2341058"/>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9" name="Rounded Rectangle 18"/>
          <p:cNvSpPr/>
          <p:nvPr/>
        </p:nvSpPr>
        <p:spPr>
          <a:xfrm>
            <a:off x="407670" y="3792684"/>
            <a:ext cx="6249093" cy="206779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7938" y="3928155"/>
            <a:ext cx="6096000" cy="1773306"/>
          </a:xfrm>
          <a:prstGeom prst="rect">
            <a:avLst/>
          </a:prstGeom>
        </p:spPr>
        <p:txBody>
          <a:bodyPr>
            <a:spAutoFit/>
          </a:bodyPr>
          <a:lstStyle/>
          <a:p>
            <a:pPr indent="457200" algn="just">
              <a:lnSpc>
                <a:spcPct val="115000"/>
              </a:lnSpc>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Overfitting thường xảy ra khi có một số lượng nhỏ các ví dụ đào tạo. Tăng cường dữ liệu áp dụng phương pháp tạo dữ liệu đào tạo bổ sung từ các ví dụ hiện có của bạn bằng cách tăng cường chúng bằng cách sử dụng các phép biến đổi ngẫu nhiên mang lại hình ảnh trông đáng tin cậy. Điều này giúp mô hình hiển thị nhiều khía cạnh của dữ liệu hơn và khái quát hóa tốt hơn</a:t>
            </a:r>
            <a:r>
              <a:rPr lang="vi-VN" sz="1600"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Rounded Rectangle 19"/>
          <p:cNvSpPr/>
          <p:nvPr/>
        </p:nvSpPr>
        <p:spPr>
          <a:xfrm>
            <a:off x="5670677" y="266007"/>
            <a:ext cx="1856598" cy="426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670677" y="201892"/>
            <a:ext cx="1856598" cy="490199"/>
          </a:xfrm>
          <a:prstGeom prst="rect">
            <a:avLst/>
          </a:prstGeom>
        </p:spPr>
        <p:txBody>
          <a:bodyPr wrap="none">
            <a:spAutoFit/>
          </a:bodyPr>
          <a:lstStyle/>
          <a:p>
            <a:pPr algn="just">
              <a:lnSpc>
                <a:spcPct val="115000"/>
              </a:lnSpc>
            </a:pPr>
            <a:r>
              <a:rPr lang="vi-VN" sz="2400" b="1" dirty="0">
                <a:latin typeface="Times New Roman" panose="02020603050405020304" pitchFamily="18" charset="0"/>
                <a:ea typeface="Times New Roman" panose="02020603050405020304" pitchFamily="18" charset="0"/>
                <a:cs typeface="Times New Roman" panose="02020603050405020304" pitchFamily="18" charset="0"/>
              </a:rPr>
              <a:t>Tăng dữ liệu</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66848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p:nvPr/>
        </p:nvPicPr>
        <p:blipFill>
          <a:blip r:embed="rId3"/>
          <a:stretch>
            <a:fillRect/>
          </a:stretch>
        </p:blipFill>
        <p:spPr>
          <a:xfrm>
            <a:off x="515101" y="2399982"/>
            <a:ext cx="5342890" cy="2423795"/>
          </a:xfrm>
          <a:prstGeom prst="rect">
            <a:avLst/>
          </a:prstGeom>
        </p:spPr>
      </p:pic>
      <p:pic>
        <p:nvPicPr>
          <p:cNvPr id="5" name="Picture 4"/>
          <p:cNvPicPr/>
          <p:nvPr/>
        </p:nvPicPr>
        <p:blipFill>
          <a:blip r:embed="rId4"/>
          <a:stretch>
            <a:fillRect/>
          </a:stretch>
        </p:blipFill>
        <p:spPr>
          <a:xfrm>
            <a:off x="6516832" y="975302"/>
            <a:ext cx="5509260" cy="4890770"/>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257436" y="144732"/>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194266" y="204149"/>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Oval 12"/>
          <p:cNvSpPr/>
          <p:nvPr/>
        </p:nvSpPr>
        <p:spPr>
          <a:xfrm>
            <a:off x="1106017" y="1379556"/>
            <a:ext cx="3084022" cy="7481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73160" y="1539823"/>
            <a:ext cx="2549737" cy="410882"/>
          </a:xfrm>
          <a:prstGeom prst="rect">
            <a:avLst/>
          </a:prstGeom>
        </p:spPr>
        <p:txBody>
          <a:bodyPr wrap="none">
            <a:spAutoFit/>
          </a:bodyPr>
          <a:lstStyle/>
          <a:p>
            <a:pPr algn="just">
              <a:lnSpc>
                <a:spcPct val="115000"/>
              </a:lnSpc>
            </a:pPr>
            <a:r>
              <a:rPr lang="vi-VN" b="1" dirty="0" smtClean="0">
                <a:latin typeface="Times New Roman" panose="02020603050405020304" pitchFamily="18" charset="0"/>
                <a:ea typeface="Times New Roman" panose="02020603050405020304" pitchFamily="18" charset="0"/>
                <a:cs typeface="Times New Roman" panose="02020603050405020304" pitchFamily="18" charset="0"/>
              </a:rPr>
              <a:t>Sử dụng Dropout 30 %: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Oval 14"/>
          <p:cNvSpPr/>
          <p:nvPr/>
        </p:nvSpPr>
        <p:spPr>
          <a:xfrm>
            <a:off x="6887305" y="62215"/>
            <a:ext cx="4602056" cy="7481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224175" y="234537"/>
            <a:ext cx="4044697" cy="410882"/>
          </a:xfrm>
          <a:prstGeom prst="rect">
            <a:avLst/>
          </a:prstGeom>
        </p:spPr>
        <p:txBody>
          <a:bodyPr wrap="none">
            <a:spAutoFit/>
          </a:bodyPr>
          <a:lstStyle/>
          <a:p>
            <a:pPr algn="just">
              <a:lnSpc>
                <a:spcPct val="115000"/>
              </a:lnSpc>
            </a:pPr>
            <a:r>
              <a:rPr lang="vi-VN" b="1" dirty="0">
                <a:latin typeface="Times New Roman" panose="02020603050405020304" pitchFamily="18" charset="0"/>
                <a:ea typeface="Times New Roman" panose="02020603050405020304" pitchFamily="18" charset="0"/>
                <a:cs typeface="Times New Roman" panose="02020603050405020304" pitchFamily="18" charset="0"/>
              </a:rPr>
              <a:t>Đào tạo tiếp mô hình và sau 200 epoch: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ounded Rectangle 13"/>
          <p:cNvSpPr/>
          <p:nvPr/>
        </p:nvSpPr>
        <p:spPr>
          <a:xfrm>
            <a:off x="318596" y="5234303"/>
            <a:ext cx="5935404" cy="10573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5101" y="5368339"/>
            <a:ext cx="5738899" cy="923330"/>
          </a:xfrm>
          <a:prstGeom prst="rect">
            <a:avLst/>
          </a:prstGeom>
        </p:spPr>
        <p:txBody>
          <a:bodyPr wrap="square">
            <a:spAutoFit/>
          </a:bodyPr>
          <a:lstStyle/>
          <a:p>
            <a:r>
              <a:rPr lang="vi-VN" dirty="0">
                <a:latin typeface="Times New Roman" panose="02020603050405020304" pitchFamily="18" charset="0"/>
                <a:ea typeface="Times New Roman" panose="02020603050405020304" pitchFamily="18" charset="0"/>
              </a:rPr>
              <a:t>Sau việc tăng dữ liệu và Dropout thì ta thấy val_acc đã lên đến gần </a:t>
            </a:r>
            <a:r>
              <a:rPr lang="en-US" b="1" dirty="0">
                <a:latin typeface="Times New Roman" panose="02020603050405020304" pitchFamily="18" charset="0"/>
                <a:ea typeface="Times New Roman" panose="02020603050405020304" pitchFamily="18" charset="0"/>
              </a:rPr>
              <a:t>88</a:t>
            </a:r>
            <a:r>
              <a:rPr lang="vi-VN" b="1" dirty="0">
                <a:latin typeface="Times New Roman" panose="02020603050405020304" pitchFamily="18" charset="0"/>
                <a:ea typeface="Times New Roman" panose="02020603050405020304" pitchFamily="18" charset="0"/>
              </a:rPr>
              <a:t>%</a:t>
            </a:r>
            <a:r>
              <a:rPr lang="vi-VN" dirty="0">
                <a:latin typeface="Times New Roman" panose="02020603050405020304" pitchFamily="18" charset="0"/>
                <a:ea typeface="Times New Roman" panose="02020603050405020304" pitchFamily="18" charset="0"/>
              </a:rPr>
              <a:t>. Và Loss cũng đã giảm đáng </a:t>
            </a:r>
            <a:r>
              <a:rPr lang="vi-VN" dirty="0" smtClean="0">
                <a:latin typeface="Times New Roman" panose="02020603050405020304" pitchFamily="18" charset="0"/>
                <a:ea typeface="Times New Roman" panose="02020603050405020304" pitchFamily="18" charset="0"/>
              </a:rPr>
              <a:t>kể từ 1.3 xuống còn 0.3.</a:t>
            </a:r>
            <a:endParaRPr lang="en-US" dirty="0"/>
          </a:p>
        </p:txBody>
      </p:sp>
    </p:spTree>
    <p:extLst>
      <p:ext uri="{BB962C8B-B14F-4D97-AF65-F5344CB8AC3E}">
        <p14:creationId xmlns:p14="http://schemas.microsoft.com/office/powerpoint/2010/main" val="42183992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P spid="14"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p:nvPr/>
        </p:nvPicPr>
        <p:blipFill>
          <a:blip r:embed="rId3"/>
          <a:stretch>
            <a:fillRect/>
          </a:stretch>
        </p:blipFill>
        <p:spPr>
          <a:xfrm>
            <a:off x="422577" y="1663346"/>
            <a:ext cx="4703186" cy="2348172"/>
          </a:xfrm>
          <a:prstGeom prst="rect">
            <a:avLst/>
          </a:prstGeom>
        </p:spPr>
      </p:pic>
      <p:pic>
        <p:nvPicPr>
          <p:cNvPr id="5" name="Picture 4"/>
          <p:cNvPicPr>
            <a:picLocks noChangeAspect="1"/>
          </p:cNvPicPr>
          <p:nvPr/>
        </p:nvPicPr>
        <p:blipFill>
          <a:blip r:embed="rId4"/>
          <a:stretch>
            <a:fillRect/>
          </a:stretch>
        </p:blipFill>
        <p:spPr>
          <a:xfrm>
            <a:off x="5332286" y="1110374"/>
            <a:ext cx="6859714" cy="2901144"/>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264493" y="147966"/>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201323" y="207383"/>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4" name="Oval 13"/>
          <p:cNvSpPr/>
          <p:nvPr/>
        </p:nvSpPr>
        <p:spPr>
          <a:xfrm>
            <a:off x="7301641" y="152589"/>
            <a:ext cx="1288473" cy="67458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459725" y="317933"/>
            <a:ext cx="1454727" cy="369332"/>
          </a:xfrm>
          <a:prstGeom prst="rect">
            <a:avLst/>
          </a:prstGeom>
          <a:noFill/>
        </p:spPr>
        <p:txBody>
          <a:bodyPr wrap="square" rtlCol="0">
            <a:spAutoFit/>
          </a:bodyPr>
          <a:lstStyle/>
          <a:p>
            <a:r>
              <a:rPr lang="vi-VN" dirty="0" smtClean="0">
                <a:latin typeface="Times New Roman" panose="02020603050405020304" pitchFamily="18" charset="0"/>
                <a:cs typeface="Times New Roman" panose="02020603050405020304" pitchFamily="18" charset="0"/>
              </a:rPr>
              <a:t>Model 2</a:t>
            </a:r>
            <a:endParaRPr lang="en-US" dirty="0">
              <a:latin typeface="Times New Roman" panose="02020603050405020304" pitchFamily="18" charset="0"/>
              <a:cs typeface="Times New Roman" panose="02020603050405020304" pitchFamily="18" charset="0"/>
            </a:endParaRPr>
          </a:p>
        </p:txBody>
      </p:sp>
      <p:sp>
        <p:nvSpPr>
          <p:cNvPr id="15" name="Rounded Rectangle 14"/>
          <p:cNvSpPr/>
          <p:nvPr/>
        </p:nvSpPr>
        <p:spPr>
          <a:xfrm>
            <a:off x="871320" y="4358431"/>
            <a:ext cx="3567532" cy="17912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92000" y="4500008"/>
            <a:ext cx="3559362" cy="1508105"/>
          </a:xfrm>
          <a:prstGeom prst="rect">
            <a:avLst/>
          </a:prstGeom>
        </p:spPr>
        <p:txBody>
          <a:bodyPr wrap="square">
            <a:spAutoFit/>
          </a:bodyPr>
          <a:lstStyle/>
          <a:p>
            <a:pPr marL="228600" marR="0" algn="just">
              <a:lnSpc>
                <a:spcPct val="115000"/>
              </a:lnSpc>
              <a:spcBef>
                <a:spcPts val="0"/>
              </a:spcBef>
              <a:spcAft>
                <a:spcPts val="0"/>
              </a:spcAft>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Train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chiếm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80%.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Test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chiếm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20</a:t>
            </a:r>
            <a:r>
              <a:rPr lang="en-US" sz="16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vi-V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vi-VN"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Model này thay vì tăng dữ liệu bằng cách dùng Flip như model trên thì ở đây sẽ thêm trực tiếp dữ liệu mới vào.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ounded Rectangle 16"/>
          <p:cNvSpPr/>
          <p:nvPr/>
        </p:nvSpPr>
        <p:spPr>
          <a:xfrm>
            <a:off x="5455161" y="4225889"/>
            <a:ext cx="6574113" cy="19651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94218" y="4312844"/>
            <a:ext cx="6096000" cy="1791260"/>
          </a:xfrm>
          <a:prstGeom prst="rect">
            <a:avLst/>
          </a:prstGeom>
        </p:spPr>
        <p:txBody>
          <a:bodyPr>
            <a:spAutoFit/>
          </a:bodyPr>
          <a:lstStyle/>
          <a:p>
            <a:pPr indent="228600" algn="just">
              <a:lnSpc>
                <a:spcPct val="115000"/>
              </a:lnSpc>
              <a:spcBef>
                <a:spcPts val="1000"/>
              </a:spcBef>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CNN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input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ảnh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kích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thước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48*48</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kênh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màu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RGB.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lớp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tích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2D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hợp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Tiếp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max pooling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trị</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lấy</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trị</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lớn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nhất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từng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pool_size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Rồi sử dụng Dropout với 20%.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Tương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lặp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thêm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tích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pooling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 Drop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quả</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06190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17"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68A8EC5-BF31-430D-BA89-C004E42047D9}"/>
              </a:ext>
            </a:extLst>
          </p:cNvPr>
          <p:cNvGrpSpPr/>
          <p:nvPr/>
        </p:nvGrpSpPr>
        <p:grpSpPr>
          <a:xfrm>
            <a:off x="199248" y="102664"/>
            <a:ext cx="4939270" cy="729416"/>
            <a:chOff x="727575" y="1830146"/>
            <a:chExt cx="2535694" cy="921655"/>
          </a:xfrm>
        </p:grpSpPr>
        <p:sp>
          <p:nvSpPr>
            <p:cNvPr id="6"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7"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8" name="Group 7">
            <a:extLst>
              <a:ext uri="{FF2B5EF4-FFF2-40B4-BE49-F238E27FC236}">
                <a16:creationId xmlns:a16="http://schemas.microsoft.com/office/drawing/2014/main" id="{A44A6554-6B91-4095-BCBE-49026DDE944E}"/>
              </a:ext>
            </a:extLst>
          </p:cNvPr>
          <p:cNvGrpSpPr/>
          <p:nvPr/>
        </p:nvGrpSpPr>
        <p:grpSpPr>
          <a:xfrm>
            <a:off x="136078" y="162081"/>
            <a:ext cx="5033577" cy="615163"/>
            <a:chOff x="5531005" y="2375079"/>
            <a:chExt cx="3737260" cy="615163"/>
          </a:xfrm>
        </p:grpSpPr>
        <p:sp>
          <p:nvSpPr>
            <p:cNvPr id="9" name="TextBox 8">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Oval 12"/>
          <p:cNvSpPr/>
          <p:nvPr/>
        </p:nvSpPr>
        <p:spPr>
          <a:xfrm>
            <a:off x="6510515" y="225086"/>
            <a:ext cx="3674226" cy="5847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699736" y="300190"/>
            <a:ext cx="3332964" cy="369332"/>
          </a:xfrm>
          <a:prstGeom prst="rect">
            <a:avLst/>
          </a:prstGeom>
        </p:spPr>
        <p:txBody>
          <a:bodyPr wrap="none">
            <a:spAutoFit/>
          </a:bodyPr>
          <a:lstStyle/>
          <a:p>
            <a:r>
              <a:rPr lang="en-US" b="1" dirty="0" err="1">
                <a:latin typeface="Times New Roman" panose="02020603050405020304" pitchFamily="18" charset="0"/>
                <a:cs typeface="Times New Roman" panose="02020603050405020304" pitchFamily="18" charset="0"/>
              </a:rPr>
              <a:t>Sơ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lớp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CNN</a:t>
            </a:r>
            <a:endParaRPr lang="en-US"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3"/>
          <a:stretch>
            <a:fillRect/>
          </a:stretch>
        </p:blipFill>
        <p:spPr>
          <a:xfrm>
            <a:off x="136078" y="1288335"/>
            <a:ext cx="11929561" cy="5079069"/>
          </a:xfrm>
          <a:prstGeom prst="rect">
            <a:avLst/>
          </a:prstGeom>
        </p:spPr>
      </p:pic>
    </p:spTree>
    <p:extLst>
      <p:ext uri="{BB962C8B-B14F-4D97-AF65-F5344CB8AC3E}">
        <p14:creationId xmlns:p14="http://schemas.microsoft.com/office/powerpoint/2010/main" val="27539672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334862" y="1375175"/>
            <a:ext cx="5402801" cy="1011839"/>
          </a:xfrm>
          <a:prstGeom prst="rect">
            <a:avLst/>
          </a:prstGeom>
        </p:spPr>
      </p:pic>
      <p:pic>
        <p:nvPicPr>
          <p:cNvPr id="5" name="Picture 4"/>
          <p:cNvPicPr/>
          <p:nvPr/>
        </p:nvPicPr>
        <p:blipFill>
          <a:blip r:embed="rId4"/>
          <a:stretch>
            <a:fillRect/>
          </a:stretch>
        </p:blipFill>
        <p:spPr>
          <a:xfrm>
            <a:off x="6717722" y="1213657"/>
            <a:ext cx="5310794" cy="5361709"/>
          </a:xfrm>
          <a:prstGeom prst="rect">
            <a:avLst/>
          </a:prstGeom>
        </p:spPr>
      </p:pic>
      <p:grpSp>
        <p:nvGrpSpPr>
          <p:cNvPr id="6" name="Group 5">
            <a:extLst>
              <a:ext uri="{FF2B5EF4-FFF2-40B4-BE49-F238E27FC236}">
                <a16:creationId xmlns:a16="http://schemas.microsoft.com/office/drawing/2014/main" id="{068A8EC5-BF31-430D-BA89-C004E42047D9}"/>
              </a:ext>
            </a:extLst>
          </p:cNvPr>
          <p:cNvGrpSpPr/>
          <p:nvPr/>
        </p:nvGrpSpPr>
        <p:grpSpPr>
          <a:xfrm>
            <a:off x="176778" y="183580"/>
            <a:ext cx="4939270" cy="729416"/>
            <a:chOff x="727575" y="1830146"/>
            <a:chExt cx="2535694" cy="921655"/>
          </a:xfrm>
        </p:grpSpPr>
        <p:sp>
          <p:nvSpPr>
            <p:cNvPr id="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 name="Group 8">
            <a:extLst>
              <a:ext uri="{FF2B5EF4-FFF2-40B4-BE49-F238E27FC236}">
                <a16:creationId xmlns:a16="http://schemas.microsoft.com/office/drawing/2014/main" id="{A44A6554-6B91-4095-BCBE-49026DDE944E}"/>
              </a:ext>
            </a:extLst>
          </p:cNvPr>
          <p:cNvGrpSpPr/>
          <p:nvPr/>
        </p:nvGrpSpPr>
        <p:grpSpPr>
          <a:xfrm>
            <a:off x="113608" y="242997"/>
            <a:ext cx="5033577" cy="615163"/>
            <a:chOff x="5531005" y="2375079"/>
            <a:chExt cx="3737260" cy="615163"/>
          </a:xfrm>
        </p:grpSpPr>
        <p:sp>
          <p:nvSpPr>
            <p:cNvPr id="10" name="TextBox 9">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Rounded Rectangle 12"/>
          <p:cNvSpPr/>
          <p:nvPr/>
        </p:nvSpPr>
        <p:spPr>
          <a:xfrm>
            <a:off x="266007" y="2940366"/>
            <a:ext cx="5744095" cy="30531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615" y="3003749"/>
            <a:ext cx="5480857" cy="2923877"/>
          </a:xfrm>
          <a:prstGeom prst="rect">
            <a:avLst/>
          </a:prstGeom>
        </p:spPr>
        <p:txBody>
          <a:bodyPr wrap="square">
            <a:spAutoFit/>
          </a:bodyPr>
          <a:lstStyle/>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Ở đây, sử dụng hàm mất mát (loss) là 'categorical_crossentropy'. Categorical crossentropy dùng để tính toán mất mát giữa các lable và dự đoán. Sử dụng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categorical_crossentropy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này khi có hai hoặc nhiều lớp lable. Các lable sẽ được </a:t>
            </a:r>
            <a:r>
              <a:rPr lang="vi-VN" sz="1600" b="1" dirty="0">
                <a:latin typeface="Times New Roman" panose="02020603050405020304" pitchFamily="18" charset="0"/>
                <a:ea typeface="Times New Roman" panose="02020603050405020304" pitchFamily="18" charset="0"/>
                <a:cs typeface="Times New Roman" panose="02020603050405020304" pitchFamily="18" charset="0"/>
              </a:rPr>
              <a:t>cung cấp dưới dạng one_hot</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indent="228600" algn="just">
              <a:lnSpc>
                <a:spcPct val="115000"/>
              </a:lnSpc>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công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cụ</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Adam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đạt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đến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mức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thiểu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toàn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Nếu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mắc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kẹt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cực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tiểu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cục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thì</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adam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giúp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thoát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khỏi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cực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tiểu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cục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rgbClr val="292B2C"/>
                </a:solidFill>
                <a:latin typeface="Times New Roman" panose="02020603050405020304" pitchFamily="18" charset="0"/>
                <a:ea typeface="Times New Roman" panose="02020603050405020304" pitchFamily="18" charset="0"/>
                <a:cs typeface="Times New Roman" panose="02020603050405020304" pitchFamily="18" charset="0"/>
              </a:rPr>
              <a:t>local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minimum)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đạt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nhất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(flat minimum).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Oval 13"/>
          <p:cNvSpPr/>
          <p:nvPr/>
        </p:nvSpPr>
        <p:spPr>
          <a:xfrm>
            <a:off x="6540752" y="199160"/>
            <a:ext cx="2340380" cy="78288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717722" y="381106"/>
            <a:ext cx="1986441" cy="369332"/>
          </a:xfrm>
          <a:prstGeom prst="rect">
            <a:avLst/>
          </a:prstGeom>
        </p:spPr>
        <p:txBody>
          <a:bodyPr wrap="none">
            <a:spAutoFit/>
          </a:bodyPr>
          <a:lstStyle/>
          <a:p>
            <a:r>
              <a:rPr lang="en-US" b="1" dirty="0" err="1">
                <a:solidFill>
                  <a:srgbClr val="000000"/>
                </a:solidFill>
                <a:latin typeface="Times New Roman" panose="02020603050405020304" pitchFamily="18" charset="0"/>
                <a:ea typeface="Times New Roman" panose="02020603050405020304" pitchFamily="18" charset="0"/>
              </a:rPr>
              <a:t>Biên</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dịch</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mô</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hình</a:t>
            </a:r>
            <a:endParaRPr lang="en-US" dirty="0"/>
          </a:p>
        </p:txBody>
      </p:sp>
    </p:spTree>
    <p:extLst>
      <p:ext uri="{BB962C8B-B14F-4D97-AF65-F5344CB8AC3E}">
        <p14:creationId xmlns:p14="http://schemas.microsoft.com/office/powerpoint/2010/main" val="5248439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63774" y="1277325"/>
            <a:ext cx="2934109" cy="1333686"/>
          </a:xfrm>
          <a:prstGeom prst="rect">
            <a:avLst/>
          </a:prstGeom>
        </p:spPr>
      </p:pic>
      <p:pic>
        <p:nvPicPr>
          <p:cNvPr id="4" name="Picture 3"/>
          <p:cNvPicPr/>
          <p:nvPr/>
        </p:nvPicPr>
        <p:blipFill>
          <a:blip r:embed="rId4"/>
          <a:stretch>
            <a:fillRect/>
          </a:stretch>
        </p:blipFill>
        <p:spPr>
          <a:xfrm>
            <a:off x="498647" y="2986197"/>
            <a:ext cx="5116859" cy="2248680"/>
          </a:xfrm>
          <a:prstGeom prst="rect">
            <a:avLst/>
          </a:prstGeom>
        </p:spPr>
      </p:pic>
      <p:pic>
        <p:nvPicPr>
          <p:cNvPr id="5" name="Picture 4"/>
          <p:cNvPicPr/>
          <p:nvPr/>
        </p:nvPicPr>
        <p:blipFill>
          <a:blip r:embed="rId5"/>
          <a:stretch>
            <a:fillRect/>
          </a:stretch>
        </p:blipFill>
        <p:spPr>
          <a:xfrm>
            <a:off x="6443890" y="811819"/>
            <a:ext cx="5382260" cy="5134610"/>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340563" y="172722"/>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277393" y="232139"/>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4" name="Oval 13"/>
          <p:cNvSpPr/>
          <p:nvPr/>
        </p:nvSpPr>
        <p:spPr>
          <a:xfrm>
            <a:off x="7138958" y="172721"/>
            <a:ext cx="1996062" cy="53386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231065" y="244055"/>
            <a:ext cx="1819729" cy="369332"/>
          </a:xfrm>
          <a:prstGeom prst="rect">
            <a:avLst/>
          </a:prstGeom>
        </p:spPr>
        <p:txBody>
          <a:bodyPr wrap="none">
            <a:spAutoFit/>
          </a:bodyPr>
          <a:lstStyle/>
          <a:p>
            <a:r>
              <a:rPr lang="en-US" b="1" dirty="0" err="1">
                <a:solidFill>
                  <a:srgbClr val="000000"/>
                </a:solidFill>
                <a:latin typeface="Times New Roman" panose="02020603050405020304" pitchFamily="18" charset="0"/>
                <a:ea typeface="Times New Roman" panose="02020603050405020304" pitchFamily="18" charset="0"/>
              </a:rPr>
              <a:t>Đào</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tạo</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mô</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hình</a:t>
            </a:r>
            <a:endParaRPr lang="en-US" dirty="0"/>
          </a:p>
        </p:txBody>
      </p:sp>
      <p:sp>
        <p:nvSpPr>
          <p:cNvPr id="15" name="Rounded Rectangle 14"/>
          <p:cNvSpPr/>
          <p:nvPr/>
        </p:nvSpPr>
        <p:spPr>
          <a:xfrm>
            <a:off x="323284" y="5391513"/>
            <a:ext cx="5554146" cy="10073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47890" y="5411277"/>
            <a:ext cx="5554146" cy="830997"/>
          </a:xfrm>
          <a:prstGeom prst="rect">
            <a:avLst/>
          </a:prstGeom>
        </p:spPr>
        <p:txBody>
          <a:bodyPr wrap="square">
            <a:spAutoFit/>
          </a:bodyPr>
          <a:lstStyle/>
          <a:p>
            <a:pPr algn="just"/>
            <a:r>
              <a:rPr lang="vi-VN" sz="1600" dirty="0">
                <a:latin typeface="Times New Roman" panose="02020603050405020304" pitchFamily="18" charset="0"/>
                <a:ea typeface="Times New Roman" panose="02020603050405020304" pitchFamily="18" charset="0"/>
              </a:rPr>
              <a:t>Trong các biểu đồ ở trên, độ chính xác của quá trình huấn luyện đang tăng tuyến tính theo thời gian, trong khi độ chính xác của việc xác nhận là khoảng </a:t>
            </a:r>
            <a:r>
              <a:rPr lang="vi-VN" sz="1600" b="1" dirty="0">
                <a:latin typeface="Times New Roman" panose="02020603050405020304" pitchFamily="18" charset="0"/>
                <a:ea typeface="Times New Roman" panose="02020603050405020304" pitchFamily="18" charset="0"/>
              </a:rPr>
              <a:t>90%</a:t>
            </a:r>
            <a:r>
              <a:rPr lang="vi-VN" sz="1600" dirty="0">
                <a:latin typeface="Times New Roman" panose="02020603050405020304" pitchFamily="18" charset="0"/>
                <a:ea typeface="Times New Roman" panose="02020603050405020304" pitchFamily="18" charset="0"/>
              </a:rPr>
              <a:t> trong quá trình huấn luyện.</a:t>
            </a:r>
            <a:endParaRPr lang="en-US" sz="1600" dirty="0"/>
          </a:p>
        </p:txBody>
      </p:sp>
    </p:spTree>
    <p:extLst>
      <p:ext uri="{BB962C8B-B14F-4D97-AF65-F5344CB8AC3E}">
        <p14:creationId xmlns:p14="http://schemas.microsoft.com/office/powerpoint/2010/main" val="395638586"/>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op hình nền powerpoint công nghệ khoa học cực c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068A8EC5-BF31-430D-BA89-C004E42047D9}"/>
              </a:ext>
            </a:extLst>
          </p:cNvPr>
          <p:cNvGrpSpPr/>
          <p:nvPr/>
        </p:nvGrpSpPr>
        <p:grpSpPr>
          <a:xfrm>
            <a:off x="362839" y="249063"/>
            <a:ext cx="4939270" cy="729416"/>
            <a:chOff x="727575" y="1830146"/>
            <a:chExt cx="2535694" cy="921655"/>
          </a:xfrm>
        </p:grpSpPr>
        <p:sp>
          <p:nvSpPr>
            <p:cNvPr id="20"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1"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22" name="Group 21">
            <a:extLst>
              <a:ext uri="{FF2B5EF4-FFF2-40B4-BE49-F238E27FC236}">
                <a16:creationId xmlns:a16="http://schemas.microsoft.com/office/drawing/2014/main" id="{5FF1F03D-FC4D-469B-A171-A52A595B036B}"/>
              </a:ext>
            </a:extLst>
          </p:cNvPr>
          <p:cNvGrpSpPr/>
          <p:nvPr/>
        </p:nvGrpSpPr>
        <p:grpSpPr>
          <a:xfrm>
            <a:off x="358367" y="294650"/>
            <a:ext cx="5099469" cy="588192"/>
            <a:chOff x="5584503" y="2307849"/>
            <a:chExt cx="3786182" cy="588192"/>
          </a:xfrm>
        </p:grpSpPr>
        <p:sp>
          <p:nvSpPr>
            <p:cNvPr id="23" name="TextBox 22">
              <a:extLst>
                <a:ext uri="{FF2B5EF4-FFF2-40B4-BE49-F238E27FC236}">
                  <a16:creationId xmlns:a16="http://schemas.microsoft.com/office/drawing/2014/main" id="{558333D7-CD48-4BD7-A94D-CE9D2EF6B1A2}"/>
                </a:ext>
              </a:extLst>
            </p:cNvPr>
            <p:cNvSpPr txBox="1"/>
            <p:nvPr/>
          </p:nvSpPr>
          <p:spPr>
            <a:xfrm>
              <a:off x="6435528" y="2311266"/>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Kết quả</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FCDE69B-90E4-4932-86D4-F5A9625B499C}"/>
                </a:ext>
              </a:extLst>
            </p:cNvPr>
            <p:cNvSpPr txBox="1"/>
            <p:nvPr/>
          </p:nvSpPr>
          <p:spPr>
            <a:xfrm>
              <a:off x="5584503" y="2307849"/>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7" name="Rectangle 6"/>
          <p:cNvSpPr/>
          <p:nvPr/>
        </p:nvSpPr>
        <p:spPr>
          <a:xfrm>
            <a:off x="5664948" y="381121"/>
            <a:ext cx="2716689" cy="4285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731820" y="411926"/>
            <a:ext cx="2479590" cy="369332"/>
          </a:xfrm>
          <a:prstGeom prst="rect">
            <a:avLst/>
          </a:prstGeom>
        </p:spPr>
        <p:txBody>
          <a:bodyPr wrap="none">
            <a:spAutoFit/>
          </a:bodyPr>
          <a:lstStyle/>
          <a:p>
            <a:r>
              <a:rPr lang="vi-VN" dirty="0">
                <a:latin typeface="Calibri" panose="020F0502020204030204" pitchFamily="34" charset="0"/>
                <a:ea typeface="Calibri" panose="020F0502020204030204" pitchFamily="34" charset="0"/>
                <a:cs typeface="Times New Roman" panose="02020603050405020304" pitchFamily="18" charset="0"/>
              </a:rPr>
              <a:t>Kết quả so sánh 2 model</a:t>
            </a:r>
            <a:endParaRPr lang="en-US" dirty="0"/>
          </a:p>
        </p:txBody>
      </p:sp>
      <p:sp>
        <p:nvSpPr>
          <p:cNvPr id="8" name="Rectangle 7"/>
          <p:cNvSpPr/>
          <p:nvPr/>
        </p:nvSpPr>
        <p:spPr>
          <a:xfrm>
            <a:off x="271166" y="1288473"/>
            <a:ext cx="6428517" cy="5330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68841003"/>
              </p:ext>
            </p:extLst>
          </p:nvPr>
        </p:nvGraphicFramePr>
        <p:xfrm>
          <a:off x="358367" y="2521313"/>
          <a:ext cx="6175055" cy="1385668"/>
        </p:xfrm>
        <a:graphic>
          <a:graphicData uri="http://schemas.openxmlformats.org/drawingml/2006/table">
            <a:tbl>
              <a:tblPr firstRow="1" firstCol="1" bandRow="1">
                <a:tableStyleId>{5C22544A-7EE6-4342-B048-85BDC9FD1C3A}</a:tableStyleId>
              </a:tblPr>
              <a:tblGrid>
                <a:gridCol w="881585">
                  <a:extLst>
                    <a:ext uri="{9D8B030D-6E8A-4147-A177-3AD203B41FA5}">
                      <a16:colId xmlns:a16="http://schemas.microsoft.com/office/drawing/2014/main" val="1154896815"/>
                    </a:ext>
                  </a:extLst>
                </a:gridCol>
                <a:gridCol w="882245">
                  <a:extLst>
                    <a:ext uri="{9D8B030D-6E8A-4147-A177-3AD203B41FA5}">
                      <a16:colId xmlns:a16="http://schemas.microsoft.com/office/drawing/2014/main" val="1874803747"/>
                    </a:ext>
                  </a:extLst>
                </a:gridCol>
                <a:gridCol w="882245">
                  <a:extLst>
                    <a:ext uri="{9D8B030D-6E8A-4147-A177-3AD203B41FA5}">
                      <a16:colId xmlns:a16="http://schemas.microsoft.com/office/drawing/2014/main" val="1416305103"/>
                    </a:ext>
                  </a:extLst>
                </a:gridCol>
                <a:gridCol w="882245">
                  <a:extLst>
                    <a:ext uri="{9D8B030D-6E8A-4147-A177-3AD203B41FA5}">
                      <a16:colId xmlns:a16="http://schemas.microsoft.com/office/drawing/2014/main" val="2651602046"/>
                    </a:ext>
                  </a:extLst>
                </a:gridCol>
                <a:gridCol w="882245">
                  <a:extLst>
                    <a:ext uri="{9D8B030D-6E8A-4147-A177-3AD203B41FA5}">
                      <a16:colId xmlns:a16="http://schemas.microsoft.com/office/drawing/2014/main" val="3084071947"/>
                    </a:ext>
                  </a:extLst>
                </a:gridCol>
                <a:gridCol w="882245">
                  <a:extLst>
                    <a:ext uri="{9D8B030D-6E8A-4147-A177-3AD203B41FA5}">
                      <a16:colId xmlns:a16="http://schemas.microsoft.com/office/drawing/2014/main" val="607425988"/>
                    </a:ext>
                  </a:extLst>
                </a:gridCol>
                <a:gridCol w="882245">
                  <a:extLst>
                    <a:ext uri="{9D8B030D-6E8A-4147-A177-3AD203B41FA5}">
                      <a16:colId xmlns:a16="http://schemas.microsoft.com/office/drawing/2014/main" val="2323331918"/>
                    </a:ext>
                  </a:extLst>
                </a:gridCol>
              </a:tblGrid>
              <a:tr h="346417">
                <a:tc rowSpan="2">
                  <a:txBody>
                    <a:bodyPr/>
                    <a:lstStyle/>
                    <a:p>
                      <a:pPr marL="0" marR="0" algn="ctr">
                        <a:lnSpc>
                          <a:spcPct val="115000"/>
                        </a:lnSpc>
                        <a:spcBef>
                          <a:spcPts val="1000"/>
                        </a:spcBef>
                        <a:spcAft>
                          <a:spcPts val="0"/>
                        </a:spcAft>
                      </a:pPr>
                      <a:r>
                        <a:rPr lang="vi-VN" sz="13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0" marR="0" algn="ctr">
                        <a:lnSpc>
                          <a:spcPct val="115000"/>
                        </a:lnSpc>
                        <a:spcBef>
                          <a:spcPts val="1000"/>
                        </a:spcBef>
                        <a:spcAft>
                          <a:spcPts val="0"/>
                        </a:spcAft>
                      </a:pPr>
                      <a:r>
                        <a:rPr lang="vi-VN" sz="1300" dirty="0">
                          <a:effectLst/>
                        </a:rPr>
                        <a:t>Model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1000"/>
                        </a:spcBef>
                        <a:spcAft>
                          <a:spcPts val="0"/>
                        </a:spcAft>
                      </a:pPr>
                      <a:r>
                        <a:rPr lang="vi-VN" sz="1300">
                          <a:effectLst/>
                        </a:rPr>
                        <a:t>Model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19123053"/>
                  </a:ext>
                </a:extLst>
              </a:tr>
              <a:tr h="346417">
                <a:tc vMerge="1">
                  <a:txBody>
                    <a:bodyPr/>
                    <a:lstStyle/>
                    <a:p>
                      <a:endParaRPr lang="en-US"/>
                    </a:p>
                  </a:txBody>
                  <a:tcPr/>
                </a:tc>
                <a:tc>
                  <a:txBody>
                    <a:bodyPr/>
                    <a:lstStyle/>
                    <a:p>
                      <a:pPr marL="0" marR="0" algn="ctr">
                        <a:lnSpc>
                          <a:spcPct val="115000"/>
                        </a:lnSpc>
                        <a:spcBef>
                          <a:spcPts val="1000"/>
                        </a:spcBef>
                        <a:spcAft>
                          <a:spcPts val="0"/>
                        </a:spcAft>
                      </a:pPr>
                      <a:r>
                        <a:rPr lang="vi-VN" sz="1300">
                          <a:effectLst/>
                        </a:rPr>
                        <a:t>True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dirty="0">
                          <a:effectLst/>
                        </a:rPr>
                        <a:t>False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True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False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4674936"/>
                  </a:ext>
                </a:extLst>
              </a:tr>
              <a:tr h="346417">
                <a:tc>
                  <a:txBody>
                    <a:bodyPr/>
                    <a:lstStyle/>
                    <a:p>
                      <a:pPr marL="0" marR="0" algn="ctr">
                        <a:lnSpc>
                          <a:spcPct val="115000"/>
                        </a:lnSpc>
                        <a:spcBef>
                          <a:spcPts val="1000"/>
                        </a:spcBef>
                        <a:spcAft>
                          <a:spcPts val="0"/>
                        </a:spcAft>
                      </a:pPr>
                      <a:r>
                        <a:rPr lang="vi-VN" sz="1300">
                          <a:effectLst/>
                        </a:rPr>
                        <a:t>Happy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8047029"/>
                  </a:ext>
                </a:extLst>
              </a:tr>
              <a:tr h="346417">
                <a:tc>
                  <a:txBody>
                    <a:bodyPr/>
                    <a:lstStyle/>
                    <a:p>
                      <a:pPr marL="0" marR="0" algn="ctr">
                        <a:lnSpc>
                          <a:spcPct val="115000"/>
                        </a:lnSpc>
                        <a:spcBef>
                          <a:spcPts val="1000"/>
                        </a:spcBef>
                        <a:spcAft>
                          <a:spcPts val="0"/>
                        </a:spcAft>
                      </a:pPr>
                      <a:r>
                        <a:rPr lang="vi-VN" sz="1300">
                          <a:effectLst/>
                        </a:rPr>
                        <a:t>Sad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39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dirty="0">
                          <a:effectLst/>
                        </a:rPr>
                        <a:t>84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9151804"/>
                  </a:ext>
                </a:extLst>
              </a:tr>
            </a:tbl>
          </a:graphicData>
        </a:graphic>
      </p:graphicFrame>
      <p:sp>
        <p:nvSpPr>
          <p:cNvPr id="4" name="Rectangle 3"/>
          <p:cNvSpPr/>
          <p:nvPr/>
        </p:nvSpPr>
        <p:spPr>
          <a:xfrm>
            <a:off x="358367" y="1575035"/>
            <a:ext cx="6096000" cy="646331"/>
          </a:xfrm>
          <a:prstGeom prst="rect">
            <a:avLst/>
          </a:prstGeom>
        </p:spPr>
        <p:txBody>
          <a:bodyPr>
            <a:spAutoFit/>
          </a:bodyPr>
          <a:lstStyle/>
          <a:p>
            <a:r>
              <a:rPr lang="vi-VN" dirty="0">
                <a:latin typeface="Times New Roman" panose="02020603050405020304" pitchFamily="18" charset="0"/>
                <a:ea typeface="Times New Roman" panose="02020603050405020304" pitchFamily="18" charset="0"/>
              </a:rPr>
              <a:t>Thực hiện test model bằng 100 ảnh rõ nét cảm xúc khuôn mặt người. Trong đó 50 ảnh là Happy, 50 ảnh là Sad.</a:t>
            </a:r>
            <a:endParaRPr lang="en-US" dirty="0"/>
          </a:p>
        </p:txBody>
      </p:sp>
      <p:sp>
        <p:nvSpPr>
          <p:cNvPr id="5" name="Rectangle 4"/>
          <p:cNvSpPr/>
          <p:nvPr/>
        </p:nvSpPr>
        <p:spPr>
          <a:xfrm>
            <a:off x="437425" y="4414196"/>
            <a:ext cx="6096000" cy="2091855"/>
          </a:xfrm>
          <a:prstGeom prst="rect">
            <a:avLst/>
          </a:prstGeom>
        </p:spPr>
        <p:txBody>
          <a:bodyPr>
            <a:spAutoFit/>
          </a:bodyPr>
          <a:lstStyle/>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Cho chạy trên 2 model khác nhau và cho ra được kết quả khá là khả quan: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Với 50 ảnh Happy thì 2 model cho tỉ lệ đúng lên đến: </a:t>
            </a:r>
            <a:r>
              <a:rPr lang="vi-VN" sz="1600" b="1" dirty="0">
                <a:latin typeface="Times New Roman" panose="02020603050405020304" pitchFamily="18" charset="0"/>
                <a:ea typeface="Times New Roman" panose="02020603050405020304" pitchFamily="18" charset="0"/>
                <a:cs typeface="Times New Roman" panose="02020603050405020304" pitchFamily="18" charset="0"/>
              </a:rPr>
              <a:t>98%</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 và đều nhận diện sai cùng 1 ảnh thứ 46.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vi-VN" sz="1600" dirty="0">
                <a:latin typeface="Times New Roman" panose="02020603050405020304" pitchFamily="18" charset="0"/>
                <a:ea typeface="Times New Roman" panose="02020603050405020304" pitchFamily="18" charset="0"/>
              </a:rPr>
              <a:t>Với 50 ảnh Sad thì 2 model cho tỷ lệ đúng hơi thấp: vì dữ liệu test có cả ảnh không đầy đủ khuôn mặt và có ảnh không detect được mặt. Cảm xúc không rõ.</a:t>
            </a:r>
            <a:endParaRPr lang="en-US" sz="1600" dirty="0"/>
          </a:p>
        </p:txBody>
      </p:sp>
      <p:pic>
        <p:nvPicPr>
          <p:cNvPr id="6" name="Picture 5"/>
          <p:cNvPicPr>
            <a:picLocks noChangeAspect="1"/>
          </p:cNvPicPr>
          <p:nvPr/>
        </p:nvPicPr>
        <p:blipFill>
          <a:blip r:embed="rId3"/>
          <a:stretch>
            <a:fillRect/>
          </a:stretch>
        </p:blipFill>
        <p:spPr>
          <a:xfrm>
            <a:off x="7356085" y="1030792"/>
            <a:ext cx="4522802" cy="5658895"/>
          </a:xfrm>
          <a:prstGeom prst="rect">
            <a:avLst/>
          </a:prstGeom>
        </p:spPr>
      </p:pic>
    </p:spTree>
    <p:extLst>
      <p:ext uri="{BB962C8B-B14F-4D97-AF65-F5344CB8AC3E}">
        <p14:creationId xmlns:p14="http://schemas.microsoft.com/office/powerpoint/2010/main" val="2123911765"/>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4" descr="Top hình nền powerpoint công nghệ khoa học cực c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237169" y="1462928"/>
            <a:ext cx="5997376" cy="4813181"/>
          </a:xfrm>
          <a:prstGeom prst="rect">
            <a:avLst/>
          </a:prstGeom>
        </p:spPr>
      </p:pic>
      <p:grpSp>
        <p:nvGrpSpPr>
          <p:cNvPr id="10" name="Group 9">
            <a:extLst>
              <a:ext uri="{FF2B5EF4-FFF2-40B4-BE49-F238E27FC236}">
                <a16:creationId xmlns:a16="http://schemas.microsoft.com/office/drawing/2014/main" id="{068A8EC5-BF31-430D-BA89-C004E42047D9}"/>
              </a:ext>
            </a:extLst>
          </p:cNvPr>
          <p:cNvGrpSpPr/>
          <p:nvPr/>
        </p:nvGrpSpPr>
        <p:grpSpPr>
          <a:xfrm>
            <a:off x="404403" y="270831"/>
            <a:ext cx="4939270" cy="729416"/>
            <a:chOff x="727575" y="1830146"/>
            <a:chExt cx="2535694" cy="921655"/>
          </a:xfrm>
        </p:grpSpPr>
        <p:sp>
          <p:nvSpPr>
            <p:cNvPr id="11"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2"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3" name="Group 12">
            <a:extLst>
              <a:ext uri="{FF2B5EF4-FFF2-40B4-BE49-F238E27FC236}">
                <a16:creationId xmlns:a16="http://schemas.microsoft.com/office/drawing/2014/main" id="{5FF1F03D-FC4D-469B-A171-A52A595B036B}"/>
              </a:ext>
            </a:extLst>
          </p:cNvPr>
          <p:cNvGrpSpPr/>
          <p:nvPr/>
        </p:nvGrpSpPr>
        <p:grpSpPr>
          <a:xfrm>
            <a:off x="399931" y="316418"/>
            <a:ext cx="5099469" cy="588192"/>
            <a:chOff x="5584503" y="2307849"/>
            <a:chExt cx="3786182" cy="588192"/>
          </a:xfrm>
        </p:grpSpPr>
        <p:sp>
          <p:nvSpPr>
            <p:cNvPr id="14" name="TextBox 13">
              <a:extLst>
                <a:ext uri="{FF2B5EF4-FFF2-40B4-BE49-F238E27FC236}">
                  <a16:creationId xmlns:a16="http://schemas.microsoft.com/office/drawing/2014/main" id="{558333D7-CD48-4BD7-A94D-CE9D2EF6B1A2}"/>
                </a:ext>
              </a:extLst>
            </p:cNvPr>
            <p:cNvSpPr txBox="1"/>
            <p:nvPr/>
          </p:nvSpPr>
          <p:spPr>
            <a:xfrm>
              <a:off x="6435528" y="2311266"/>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Kết quả</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FCDE69B-90E4-4932-86D4-F5A9625B499C}"/>
                </a:ext>
              </a:extLst>
            </p:cNvPr>
            <p:cNvSpPr txBox="1"/>
            <p:nvPr/>
          </p:nvSpPr>
          <p:spPr>
            <a:xfrm>
              <a:off x="5584503" y="2307849"/>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8" name="Rectangle 17"/>
          <p:cNvSpPr/>
          <p:nvPr/>
        </p:nvSpPr>
        <p:spPr>
          <a:xfrm>
            <a:off x="6478749" y="544698"/>
            <a:ext cx="5608330" cy="61247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634476" y="544698"/>
            <a:ext cx="5452603" cy="6124754"/>
          </a:xfrm>
          <a:prstGeom prst="rect">
            <a:avLst/>
          </a:prstGeom>
        </p:spPr>
        <p:txBody>
          <a:bodyPr wrap="square">
            <a:spAutoFit/>
          </a:bodyPr>
          <a:lstStyle/>
          <a:p>
            <a:pPr algn="just"/>
            <a:r>
              <a:rPr lang="vi-VN"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Ưu</a:t>
            </a:r>
            <a:r>
              <a:rPr lang="en-US" sz="1400" b="1" dirty="0" smtClean="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điểm</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tương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hết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Nhận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1 </a:t>
            </a:r>
            <a:r>
              <a:rPr lang="vi-VN" sz="1400" dirty="0">
                <a:latin typeface="Times New Roman" panose="02020603050405020304" pitchFamily="18" charset="0"/>
                <a:cs typeface="Times New Roman" panose="02020603050405020304" pitchFamily="18" charset="0"/>
              </a:rPr>
              <a:t>cảm xúc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1 </a:t>
            </a:r>
            <a:r>
              <a:rPr lang="en-US" sz="1400" dirty="0" err="1">
                <a:latin typeface="Times New Roman" panose="02020603050405020304" pitchFamily="18" charset="0"/>
                <a:cs typeface="Times New Roman" panose="02020603050405020304" pitchFamily="18" charset="0"/>
              </a:rPr>
              <a:t>khung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Nhận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mặt ở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nghiêng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về</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hướng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nhau</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thực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tế</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Dễ </a:t>
            </a:r>
            <a:r>
              <a:rPr lang="vi-VN" sz="1400" dirty="0">
                <a:latin typeface="Times New Roman" panose="02020603050405020304" pitchFamily="18" charset="0"/>
                <a:cs typeface="Times New Roman" panose="02020603050405020304" pitchFamily="18" charset="0"/>
              </a:rPr>
              <a:t>sử dụng</a:t>
            </a:r>
            <a:endParaRPr lang="en-US" sz="1400" dirty="0">
              <a:latin typeface="Times New Roman" panose="02020603050405020304" pitchFamily="18" charset="0"/>
              <a:cs typeface="Times New Roman" panose="02020603050405020304" pitchFamily="18" charset="0"/>
            </a:endParaRPr>
          </a:p>
          <a:p>
            <a:pPr lvl="0" algn="just"/>
            <a:r>
              <a:rPr lang="vi-VN" sz="1400" dirty="0" smtClean="0">
                <a:latin typeface="Times New Roman" panose="02020603050405020304" pitchFamily="18" charset="0"/>
                <a:cs typeface="Times New Roman" panose="02020603050405020304" pitchFamily="18" charset="0"/>
              </a:rPr>
              <a:t>- Có </a:t>
            </a:r>
            <a:r>
              <a:rPr lang="vi-VN" sz="1400" dirty="0">
                <a:latin typeface="Times New Roman" panose="02020603050405020304" pitchFamily="18" charset="0"/>
                <a:cs typeface="Times New Roman" panose="02020603050405020304" pitchFamily="18" charset="0"/>
              </a:rPr>
              <a:t>thể sử dụng để nhận biết khuôn mặt trong ảnh và cả video</a:t>
            </a:r>
            <a:endParaRPr lang="en-US" sz="1400" dirty="0">
              <a:latin typeface="Times New Roman" panose="02020603050405020304" pitchFamily="18" charset="0"/>
              <a:cs typeface="Times New Roman" panose="02020603050405020304" pitchFamily="18" charset="0"/>
            </a:endParaRPr>
          </a:p>
          <a:p>
            <a:pPr algn="just"/>
            <a:r>
              <a:rPr lang="vi-VN"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Nhược</a:t>
            </a:r>
            <a:r>
              <a:rPr lang="en-US" sz="1400" b="1" dirty="0" smtClean="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điểm</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chưa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cả</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do </a:t>
            </a:r>
            <a:r>
              <a:rPr lang="en-US" sz="1400" dirty="0" err="1">
                <a:latin typeface="Times New Roman" panose="02020603050405020304" pitchFamily="18" charset="0"/>
                <a:cs typeface="Times New Roman" panose="02020603050405020304" pitchFamily="18" charset="0"/>
              </a:rPr>
              <a:t>hạn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chế</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lượng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huấn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luyện</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ở </a:t>
            </a:r>
            <a:r>
              <a:rPr lang="en-US" sz="1400" dirty="0" err="1">
                <a:latin typeface="Times New Roman" panose="02020603050405020304" pitchFamily="18" charset="0"/>
                <a:cs typeface="Times New Roman" panose="02020603050405020304" pitchFamily="18" charset="0"/>
              </a:rPr>
              <a:t>khu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vực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viền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cắt</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vào</a:t>
            </a:r>
            <a:r>
              <a:rPr lang="vi-VN" sz="1400" dirty="0">
                <a:latin typeface="Times New Roman" panose="02020603050405020304" pitchFamily="18" charset="0"/>
                <a:cs typeface="Times New Roman" panose="02020603050405020304" pitchFamily="18" charset="0"/>
              </a:rPr>
              <a:t> ở nơi thiếu ánh sáng, bị mờ, chất lượng hình ảnh không tốt, ... có thể nhận diện sai hoặc không nhận diện được. </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che</a:t>
            </a:r>
            <a:r>
              <a:rPr lang="vi-VN" sz="1400" dirty="0">
                <a:latin typeface="Times New Roman" panose="02020603050405020304" pitchFamily="18" charset="0"/>
                <a:cs typeface="Times New Roman" panose="02020603050405020304" pitchFamily="18" charset="0"/>
              </a:rPr>
              <a:t> (khẩu trang, kính,...)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cắt</a:t>
            </a:r>
            <a:r>
              <a:rPr lang="en-US" sz="1400" dirty="0">
                <a:latin typeface="Times New Roman" panose="02020603050405020304" pitchFamily="18" charset="0"/>
                <a:cs typeface="Times New Roman" panose="02020603050405020304" pitchFamily="18" charset="0"/>
              </a:rPr>
              <a:t> do </a:t>
            </a:r>
            <a:r>
              <a:rPr lang="en-US" sz="1400" dirty="0" err="1">
                <a:latin typeface="Times New Roman" panose="02020603050405020304" pitchFamily="18" charset="0"/>
                <a:cs typeface="Times New Roman" panose="02020603050405020304" pitchFamily="18" charset="0"/>
              </a:rPr>
              <a:t>khung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chưa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trong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trường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chói</a:t>
            </a:r>
            <a:r>
              <a:rPr lang="en-US" sz="1400" dirty="0">
                <a:latin typeface="Times New Roman" panose="02020603050405020304" pitchFamily="18" charset="0"/>
                <a:cs typeface="Times New Roman" panose="02020603050405020304" pitchFamily="18" charset="0"/>
              </a:rPr>
              <a:t>.</a:t>
            </a:r>
          </a:p>
          <a:p>
            <a:pPr algn="just"/>
            <a:r>
              <a:rPr lang="vi-VN"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Hướng</a:t>
            </a:r>
            <a:r>
              <a:rPr lang="en-US" sz="1400" b="1" dirty="0" smtClean="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phát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triển</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Cần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bổ</a:t>
            </a:r>
            <a:r>
              <a:rPr lang="en-US" sz="1400" dirty="0">
                <a:latin typeface="Times New Roman" panose="02020603050405020304" pitchFamily="18" charset="0"/>
                <a:cs typeface="Times New Roman" panose="02020603050405020304" pitchFamily="18" charset="0"/>
              </a:rPr>
              <a:t> sung </a:t>
            </a:r>
            <a:r>
              <a:rPr lang="en-US" sz="1400" dirty="0" err="1">
                <a:latin typeface="Times New Roman" panose="02020603050405020304" pitchFamily="18" charset="0"/>
                <a:cs typeface="Times New Roman" panose="02020603050405020304" pitchFamily="18" charset="0"/>
              </a:rPr>
              <a:t>thêm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ưu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hóa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buổi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mờ</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nhiễu</a:t>
            </a:r>
            <a:r>
              <a:rPr lang="en-US" sz="1400" dirty="0">
                <a:latin typeface="Times New Roman" panose="02020603050405020304" pitchFamily="18" charset="0"/>
                <a:cs typeface="Times New Roman" panose="02020603050405020304" pitchFamily="18" charset="0"/>
              </a:rPr>
              <a:t>, </a:t>
            </a:r>
            <a:endParaRPr lang="vi-VN" sz="1400" dirty="0" smtClean="0">
              <a:latin typeface="Times New Roman" panose="02020603050405020304" pitchFamily="18" charset="0"/>
              <a:cs typeface="Times New Roman" panose="02020603050405020304" pitchFamily="18" charset="0"/>
            </a:endParaRPr>
          </a:p>
          <a:p>
            <a:pPr lvl="0" algn="just" fontAlgn="base"/>
            <a:r>
              <a:rPr lang="en-US" sz="1400" dirty="0" err="1" smtClean="0">
                <a:latin typeface="Times New Roman" panose="02020603050405020304" pitchFamily="18" charset="0"/>
                <a:cs typeface="Times New Roman" panose="02020603050405020304" pitchFamily="18" charset="0"/>
              </a:rPr>
              <a:t>ảnh</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chói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ở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che</a:t>
            </a:r>
            <a:r>
              <a:rPr lang="en-US" sz="1400" dirty="0">
                <a:latin typeface="Times New Roman" panose="02020603050405020304" pitchFamily="18" charset="0"/>
                <a:cs typeface="Times New Roman" panose="02020603050405020304" pitchFamily="18" charset="0"/>
              </a:rPr>
              <a:t>, ... </a:t>
            </a:r>
          </a:p>
          <a:p>
            <a:pPr lvl="0" algn="just" fontAlgn="base"/>
            <a:r>
              <a:rPr lang="vi-VN" sz="1400" dirty="0" smtClean="0">
                <a:latin typeface="Times New Roman" panose="02020603050405020304" pitchFamily="18" charset="0"/>
                <a:cs typeface="Times New Roman" panose="02020603050405020304" pitchFamily="18" charset="0"/>
              </a:rPr>
              <a:t>- Thực </a:t>
            </a:r>
            <a:r>
              <a:rPr lang="vi-VN" sz="1400" dirty="0">
                <a:latin typeface="Times New Roman" panose="02020603050405020304" pitchFamily="18" charset="0"/>
                <a:cs typeface="Times New Roman" panose="02020603050405020304" pitchFamily="18" charset="0"/>
              </a:rPr>
              <a:t>thi trên nhiều class hơn 5 class, 7 class để tối đa hóa nhận dạng được các biểu cảm khuôn mặt.</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Có </a:t>
            </a:r>
            <a:r>
              <a:rPr lang="vi-VN" sz="1400" dirty="0">
                <a:latin typeface="Times New Roman" panose="02020603050405020304" pitchFamily="18" charset="0"/>
                <a:cs typeface="Times New Roman" panose="02020603050405020304" pitchFamily="18" charset="0"/>
              </a:rPr>
              <a:t>thể áp dụng thêm vào nhiều lĩnh vực dùng để đánh giá sản phẩm người dùng,   chất lượng phục vụ cũng như theo dõi sức khỏe con người.</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3173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TECHNO 2 - Other &amp;amp; Technology Background Wallpapers on Desktop Nexus (Image  23936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779"/>
            <a:ext cx="12185890" cy="6854616"/>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C56D259C-C7A4-48AC-A052-CB8C1F8252E8}"/>
              </a:ext>
            </a:extLst>
          </p:cNvPr>
          <p:cNvGrpSpPr/>
          <p:nvPr/>
        </p:nvGrpSpPr>
        <p:grpSpPr>
          <a:xfrm>
            <a:off x="2193495" y="3313925"/>
            <a:ext cx="3331667" cy="2476003"/>
            <a:chOff x="10095620" y="2895698"/>
            <a:chExt cx="3288407" cy="2443852"/>
          </a:xfrm>
        </p:grpSpPr>
        <p:sp>
          <p:nvSpPr>
            <p:cNvPr id="78" name="Trapezoid 77">
              <a:extLst>
                <a:ext uri="{FF2B5EF4-FFF2-40B4-BE49-F238E27FC236}">
                  <a16:creationId xmlns:a16="http://schemas.microsoft.com/office/drawing/2014/main" id="{3AE12CCF-3B6F-4ACD-8BB4-4E97A3895234}"/>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79" name="Group 78">
              <a:extLst>
                <a:ext uri="{FF2B5EF4-FFF2-40B4-BE49-F238E27FC236}">
                  <a16:creationId xmlns:a16="http://schemas.microsoft.com/office/drawing/2014/main" id="{4AB2AB00-E046-4579-98BD-328CFAEE39C7}"/>
                </a:ext>
              </a:extLst>
            </p:cNvPr>
            <p:cNvGrpSpPr/>
            <p:nvPr/>
          </p:nvGrpSpPr>
          <p:grpSpPr>
            <a:xfrm>
              <a:off x="10541428" y="2895698"/>
              <a:ext cx="1434926" cy="560920"/>
              <a:chOff x="10541428" y="2895698"/>
              <a:chExt cx="1434926" cy="560920"/>
            </a:xfrm>
          </p:grpSpPr>
          <p:sp>
            <p:nvSpPr>
              <p:cNvPr id="91" name="Rectangle: Rounded Corners 90">
                <a:extLst>
                  <a:ext uri="{FF2B5EF4-FFF2-40B4-BE49-F238E27FC236}">
                    <a16:creationId xmlns:a16="http://schemas.microsoft.com/office/drawing/2014/main" id="{0F0E8E35-A2AF-4EDE-95ED-76403B614868}"/>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92" name="Freeform: Shape 91">
                <a:extLst>
                  <a:ext uri="{FF2B5EF4-FFF2-40B4-BE49-F238E27FC236}">
                    <a16:creationId xmlns:a16="http://schemas.microsoft.com/office/drawing/2014/main" id="{69C55537-EB74-4D1D-AE27-A2BA84F340DD}"/>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D198AD78-5D9E-4C38-92F5-60940C1EE9D4}"/>
                </a:ext>
              </a:extLst>
            </p:cNvPr>
            <p:cNvGrpSpPr/>
            <p:nvPr/>
          </p:nvGrpSpPr>
          <p:grpSpPr>
            <a:xfrm>
              <a:off x="10226072" y="3384119"/>
              <a:ext cx="1153558" cy="1269798"/>
              <a:chOff x="10226072" y="3384119"/>
              <a:chExt cx="1153558" cy="1269798"/>
            </a:xfrm>
          </p:grpSpPr>
          <p:sp>
            <p:nvSpPr>
              <p:cNvPr id="89" name="Freeform: Shape 88">
                <a:extLst>
                  <a:ext uri="{FF2B5EF4-FFF2-40B4-BE49-F238E27FC236}">
                    <a16:creationId xmlns:a16="http://schemas.microsoft.com/office/drawing/2014/main" id="{76D0BD3D-8542-44BD-A88E-5EDFD8E4CBB3}"/>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90" name="Freeform: Shape 89">
                <a:extLst>
                  <a:ext uri="{FF2B5EF4-FFF2-40B4-BE49-F238E27FC236}">
                    <a16:creationId xmlns:a16="http://schemas.microsoft.com/office/drawing/2014/main" id="{9A5AA479-6B6A-47A3-9915-F93AC40D6659}"/>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81" name="Group 80">
              <a:extLst>
                <a:ext uri="{FF2B5EF4-FFF2-40B4-BE49-F238E27FC236}">
                  <a16:creationId xmlns:a16="http://schemas.microsoft.com/office/drawing/2014/main" id="{55450CE4-1046-4734-B39F-897A4C16A79A}"/>
                </a:ext>
              </a:extLst>
            </p:cNvPr>
            <p:cNvGrpSpPr/>
            <p:nvPr/>
          </p:nvGrpSpPr>
          <p:grpSpPr>
            <a:xfrm rot="5400000">
              <a:off x="12509125" y="3435921"/>
              <a:ext cx="989342" cy="760462"/>
              <a:chOff x="10999279" y="2698471"/>
              <a:chExt cx="989342" cy="760462"/>
            </a:xfrm>
          </p:grpSpPr>
          <p:sp>
            <p:nvSpPr>
              <p:cNvPr id="86" name="Freeform: Shape 85">
                <a:extLst>
                  <a:ext uri="{FF2B5EF4-FFF2-40B4-BE49-F238E27FC236}">
                    <a16:creationId xmlns:a16="http://schemas.microsoft.com/office/drawing/2014/main" id="{33240698-B7EF-48C8-AD2C-ED99C0989061}"/>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F0C04EB-C0E8-4A4B-B95B-841D7708A890}"/>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194AC59-4884-4A44-8668-C840FB0F6BA3}"/>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82" name="Group 81">
              <a:extLst>
                <a:ext uri="{FF2B5EF4-FFF2-40B4-BE49-F238E27FC236}">
                  <a16:creationId xmlns:a16="http://schemas.microsoft.com/office/drawing/2014/main" id="{4120B437-D79F-43A1-B1E8-D48EA4E8D607}"/>
                </a:ext>
              </a:extLst>
            </p:cNvPr>
            <p:cNvGrpSpPr/>
            <p:nvPr/>
          </p:nvGrpSpPr>
          <p:grpSpPr>
            <a:xfrm>
              <a:off x="10095620" y="4304882"/>
              <a:ext cx="1425867" cy="1034668"/>
              <a:chOff x="10095620" y="4304882"/>
              <a:chExt cx="1425867" cy="1034668"/>
            </a:xfrm>
          </p:grpSpPr>
          <p:sp>
            <p:nvSpPr>
              <p:cNvPr id="83" name="Freeform: Shape 82">
                <a:extLst>
                  <a:ext uri="{FF2B5EF4-FFF2-40B4-BE49-F238E27FC236}">
                    <a16:creationId xmlns:a16="http://schemas.microsoft.com/office/drawing/2014/main" id="{E1673933-2125-4C73-B370-90F6E3366654}"/>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6A3E232-A5DF-495A-A2BC-BC229A37F499}"/>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1896D42-21B5-44F1-9592-AA4C7A0591E7}"/>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58" name="Group 57">
            <a:extLst>
              <a:ext uri="{FF2B5EF4-FFF2-40B4-BE49-F238E27FC236}">
                <a16:creationId xmlns:a16="http://schemas.microsoft.com/office/drawing/2014/main" id="{960EE32B-E326-4AEC-B3F1-04DE7FEF8068}"/>
              </a:ext>
            </a:extLst>
          </p:cNvPr>
          <p:cNvGrpSpPr/>
          <p:nvPr/>
        </p:nvGrpSpPr>
        <p:grpSpPr>
          <a:xfrm>
            <a:off x="804591" y="1440647"/>
            <a:ext cx="5083916" cy="4080149"/>
            <a:chOff x="804591" y="1440647"/>
            <a:chExt cx="5083916" cy="4080149"/>
          </a:xfrm>
        </p:grpSpPr>
        <p:sp>
          <p:nvSpPr>
            <p:cNvPr id="22" name="Trapezoid 21">
              <a:extLst>
                <a:ext uri="{FF2B5EF4-FFF2-40B4-BE49-F238E27FC236}">
                  <a16:creationId xmlns:a16="http://schemas.microsoft.com/office/drawing/2014/main" id="{A387EA06-6088-413B-A729-87C1B897B9D4}"/>
                </a:ext>
              </a:extLst>
            </p:cNvPr>
            <p:cNvSpPr/>
            <p:nvPr/>
          </p:nvSpPr>
          <p:spPr>
            <a:xfrm rot="4627459">
              <a:off x="3833111" y="1196423"/>
              <a:ext cx="433023" cy="1969264"/>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57" name="Group 56">
              <a:extLst>
                <a:ext uri="{FF2B5EF4-FFF2-40B4-BE49-F238E27FC236}">
                  <a16:creationId xmlns:a16="http://schemas.microsoft.com/office/drawing/2014/main" id="{412E1927-A070-40BF-999C-F7A3B5F3820D}"/>
                </a:ext>
              </a:extLst>
            </p:cNvPr>
            <p:cNvGrpSpPr/>
            <p:nvPr/>
          </p:nvGrpSpPr>
          <p:grpSpPr>
            <a:xfrm>
              <a:off x="1259555" y="2311109"/>
              <a:ext cx="2227642" cy="753292"/>
              <a:chOff x="1259555" y="2311109"/>
              <a:chExt cx="2227642" cy="753292"/>
            </a:xfrm>
          </p:grpSpPr>
          <p:sp>
            <p:nvSpPr>
              <p:cNvPr id="35" name="Rectangle: Rounded Corners 34">
                <a:extLst>
                  <a:ext uri="{FF2B5EF4-FFF2-40B4-BE49-F238E27FC236}">
                    <a16:creationId xmlns:a16="http://schemas.microsoft.com/office/drawing/2014/main" id="{787F386E-DD31-4E35-9AC6-AB8BD523D151}"/>
                  </a:ext>
                </a:extLst>
              </p:cNvPr>
              <p:cNvSpPr/>
              <p:nvPr/>
            </p:nvSpPr>
            <p:spPr>
              <a:xfrm rot="19800000">
                <a:off x="1259555" y="2600210"/>
                <a:ext cx="2227642" cy="464191"/>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36" name="Freeform: Shape 35">
                <a:extLst>
                  <a:ext uri="{FF2B5EF4-FFF2-40B4-BE49-F238E27FC236}">
                    <a16:creationId xmlns:a16="http://schemas.microsoft.com/office/drawing/2014/main" id="{B965A285-D5CD-4DF3-A871-90B21CEB7A1A}"/>
                  </a:ext>
                </a:extLst>
              </p:cNvPr>
              <p:cNvSpPr/>
              <p:nvPr/>
            </p:nvSpPr>
            <p:spPr>
              <a:xfrm>
                <a:off x="3051607" y="2311109"/>
                <a:ext cx="182696" cy="182696"/>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sp>
          <p:nvSpPr>
            <p:cNvPr id="33" name="Freeform: Shape 32">
              <a:extLst>
                <a:ext uri="{FF2B5EF4-FFF2-40B4-BE49-F238E27FC236}">
                  <a16:creationId xmlns:a16="http://schemas.microsoft.com/office/drawing/2014/main" id="{DF6986F6-4962-43EA-B129-CE27B038D3C2}"/>
                </a:ext>
              </a:extLst>
            </p:cNvPr>
            <p:cNvSpPr/>
            <p:nvPr/>
          </p:nvSpPr>
          <p:spPr>
            <a:xfrm rot="19176301">
              <a:off x="941516" y="3252646"/>
              <a:ext cx="1152880" cy="1269052"/>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34" name="Freeform: Shape 33">
              <a:extLst>
                <a:ext uri="{FF2B5EF4-FFF2-40B4-BE49-F238E27FC236}">
                  <a16:creationId xmlns:a16="http://schemas.microsoft.com/office/drawing/2014/main" id="{39EE2359-927C-41AF-8A60-86AB8708808F}"/>
                </a:ext>
              </a:extLst>
            </p:cNvPr>
            <p:cNvSpPr/>
            <p:nvPr/>
          </p:nvSpPr>
          <p:spPr>
            <a:xfrm>
              <a:off x="1420499" y="3262311"/>
              <a:ext cx="182696" cy="182696"/>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A9F2ECAF-F59F-47BA-A521-0D76EE19E94E}"/>
                </a:ext>
              </a:extLst>
            </p:cNvPr>
            <p:cNvGrpSpPr/>
            <p:nvPr/>
          </p:nvGrpSpPr>
          <p:grpSpPr>
            <a:xfrm>
              <a:off x="4899746" y="1440647"/>
              <a:ext cx="988761" cy="760015"/>
              <a:chOff x="10999279" y="2698471"/>
              <a:chExt cx="989342" cy="760462"/>
            </a:xfrm>
          </p:grpSpPr>
          <p:sp>
            <p:nvSpPr>
              <p:cNvPr id="30" name="Freeform: Shape 29">
                <a:extLst>
                  <a:ext uri="{FF2B5EF4-FFF2-40B4-BE49-F238E27FC236}">
                    <a16:creationId xmlns:a16="http://schemas.microsoft.com/office/drawing/2014/main" id="{20BC92D0-BB93-4BD8-B304-CD27C441AE19}"/>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D693F75-4AEC-4AD6-83F4-00911AB03DA3}"/>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A4EABD-E015-4CEB-8F1A-A2F89CCF93B5}"/>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3DC447AC-E575-4BC1-90FF-B8BF9AD6A8C7}"/>
                </a:ext>
              </a:extLst>
            </p:cNvPr>
            <p:cNvGrpSpPr/>
            <p:nvPr/>
          </p:nvGrpSpPr>
          <p:grpSpPr>
            <a:xfrm>
              <a:off x="804591" y="4486736"/>
              <a:ext cx="1425029" cy="1034060"/>
              <a:chOff x="10095620" y="4304882"/>
              <a:chExt cx="1425867" cy="1034668"/>
            </a:xfrm>
          </p:grpSpPr>
          <p:sp>
            <p:nvSpPr>
              <p:cNvPr id="27" name="Freeform: Shape 26">
                <a:extLst>
                  <a:ext uri="{FF2B5EF4-FFF2-40B4-BE49-F238E27FC236}">
                    <a16:creationId xmlns:a16="http://schemas.microsoft.com/office/drawing/2014/main" id="{9A041E2F-5497-4DD2-B597-E195BCF942FF}"/>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3697918-4559-4842-B002-B3EC09A8D67C}"/>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E664B-4298-4F0F-92DB-3FC2CB7A5FFE}"/>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3476011C-239E-428E-B20D-977F8C3A34F3}"/>
              </a:ext>
            </a:extLst>
          </p:cNvPr>
          <p:cNvGrpSpPr/>
          <p:nvPr/>
        </p:nvGrpSpPr>
        <p:grpSpPr>
          <a:xfrm>
            <a:off x="548639" y="5497962"/>
            <a:ext cx="4549136" cy="712515"/>
            <a:chOff x="2716823" y="4480799"/>
            <a:chExt cx="5838092" cy="914400"/>
          </a:xfrm>
        </p:grpSpPr>
        <p:grpSp>
          <p:nvGrpSpPr>
            <p:cNvPr id="11" name="Group 10">
              <a:extLst>
                <a:ext uri="{FF2B5EF4-FFF2-40B4-BE49-F238E27FC236}">
                  <a16:creationId xmlns:a16="http://schemas.microsoft.com/office/drawing/2014/main" id="{BFBF0A7B-1E4A-488D-AEB8-E04ABFADD922}"/>
                </a:ext>
              </a:extLst>
            </p:cNvPr>
            <p:cNvGrpSpPr/>
            <p:nvPr/>
          </p:nvGrpSpPr>
          <p:grpSpPr>
            <a:xfrm>
              <a:off x="2716823" y="4480799"/>
              <a:ext cx="5838092" cy="914400"/>
              <a:chOff x="175847" y="4480799"/>
              <a:chExt cx="8801100" cy="914400"/>
            </a:xfrm>
          </p:grpSpPr>
          <p:sp>
            <p:nvSpPr>
              <p:cNvPr id="20" name="Rectangle: Rounded Corners 19">
                <a:extLst>
                  <a:ext uri="{FF2B5EF4-FFF2-40B4-BE49-F238E27FC236}">
                    <a16:creationId xmlns:a16="http://schemas.microsoft.com/office/drawing/2014/main" id="{B31B97AF-574C-48CF-89E1-32A2573BD4B5}"/>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EFC4A91-7A7A-4D4A-A039-03BD1FB67326}"/>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1F5B042-129A-44B6-9F65-44624D171DE9}"/>
                </a:ext>
              </a:extLst>
            </p:cNvPr>
            <p:cNvGrpSpPr/>
            <p:nvPr/>
          </p:nvGrpSpPr>
          <p:grpSpPr>
            <a:xfrm>
              <a:off x="2954961" y="4660680"/>
              <a:ext cx="5376674" cy="563948"/>
              <a:chOff x="3193903" y="4660680"/>
              <a:chExt cx="5376674" cy="563948"/>
            </a:xfrm>
          </p:grpSpPr>
          <p:sp>
            <p:nvSpPr>
              <p:cNvPr id="13" name="Circle: Hollow 12">
                <a:extLst>
                  <a:ext uri="{FF2B5EF4-FFF2-40B4-BE49-F238E27FC236}">
                    <a16:creationId xmlns:a16="http://schemas.microsoft.com/office/drawing/2014/main" id="{5AC4A9E4-5FB1-4BE3-B460-7F7D98B1D6B2}"/>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ircle: Hollow 13">
                <a:extLst>
                  <a:ext uri="{FF2B5EF4-FFF2-40B4-BE49-F238E27FC236}">
                    <a16:creationId xmlns:a16="http://schemas.microsoft.com/office/drawing/2014/main" id="{770A830C-CB71-4791-BB3C-CC529AF70EBF}"/>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ircle: Hollow 14">
                <a:extLst>
                  <a:ext uri="{FF2B5EF4-FFF2-40B4-BE49-F238E27FC236}">
                    <a16:creationId xmlns:a16="http://schemas.microsoft.com/office/drawing/2014/main" id="{B2A5F19D-04B2-4C54-8DA3-DF27E89ECF9B}"/>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le: Hollow 15">
                <a:extLst>
                  <a:ext uri="{FF2B5EF4-FFF2-40B4-BE49-F238E27FC236}">
                    <a16:creationId xmlns:a16="http://schemas.microsoft.com/office/drawing/2014/main" id="{7D22309B-A27D-4E43-BBAF-35A1AB3C2873}"/>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16">
                <a:extLst>
                  <a:ext uri="{FF2B5EF4-FFF2-40B4-BE49-F238E27FC236}">
                    <a16:creationId xmlns:a16="http://schemas.microsoft.com/office/drawing/2014/main" id="{5A660FAC-B22C-4D34-BEF4-89AF18B405F3}"/>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le: Hollow 17">
                <a:extLst>
                  <a:ext uri="{FF2B5EF4-FFF2-40B4-BE49-F238E27FC236}">
                    <a16:creationId xmlns:a16="http://schemas.microsoft.com/office/drawing/2014/main" id="{BC01EB7E-EF23-4848-94B6-C800AB481097}"/>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ircle: Hollow 18">
                <a:extLst>
                  <a:ext uri="{FF2B5EF4-FFF2-40B4-BE49-F238E27FC236}">
                    <a16:creationId xmlns:a16="http://schemas.microsoft.com/office/drawing/2014/main" id="{F6AEB014-4C8A-4BAA-84B5-BB7EA0F685E9}"/>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66" name="TextBox 65">
            <a:extLst>
              <a:ext uri="{FF2B5EF4-FFF2-40B4-BE49-F238E27FC236}">
                <a16:creationId xmlns:a16="http://schemas.microsoft.com/office/drawing/2014/main" id="{15A4BDA0-C270-4764-9C18-A593BCE2C965}"/>
              </a:ext>
            </a:extLst>
          </p:cNvPr>
          <p:cNvSpPr txBox="1"/>
          <p:nvPr/>
        </p:nvSpPr>
        <p:spPr>
          <a:xfrm>
            <a:off x="287317" y="445992"/>
            <a:ext cx="10413130" cy="923330"/>
          </a:xfrm>
          <a:prstGeom prst="rect">
            <a:avLst/>
          </a:prstGeom>
          <a:noFill/>
        </p:spPr>
        <p:txBody>
          <a:bodyPr wrap="square" rtlCol="0" anchor="ctr">
            <a:spAutoFit/>
          </a:bodyPr>
          <a:lstStyle/>
          <a:p>
            <a:r>
              <a:rPr lang="vi-VN" altLang="ko-KR" sz="5400" b="1" dirty="0" smtClean="0">
                <a:latin typeface="Times New Roman" panose="02020603050405020304" pitchFamily="18" charset="0"/>
                <a:cs typeface="Times New Roman" panose="02020603050405020304" pitchFamily="18" charset="0"/>
              </a:rPr>
              <a:t>Nội Dung Thuyết Trình</a:t>
            </a:r>
            <a:endParaRPr lang="ko-KR" altLang="en-US" sz="5400" b="1" dirty="0">
              <a:latin typeface="Times New Roman" panose="02020603050405020304" pitchFamily="18" charset="0"/>
              <a:cs typeface="Times New Roman" panose="02020603050405020304" pitchFamily="18" charset="0"/>
            </a:endParaRPr>
          </a:p>
        </p:txBody>
      </p:sp>
      <p:grpSp>
        <p:nvGrpSpPr>
          <p:cNvPr id="96" name="Group 95">
            <a:extLst>
              <a:ext uri="{FF2B5EF4-FFF2-40B4-BE49-F238E27FC236}">
                <a16:creationId xmlns:a16="http://schemas.microsoft.com/office/drawing/2014/main" id="{068A8EC5-BF31-430D-BA89-C004E42047D9}"/>
              </a:ext>
            </a:extLst>
          </p:cNvPr>
          <p:cNvGrpSpPr/>
          <p:nvPr/>
        </p:nvGrpSpPr>
        <p:grpSpPr>
          <a:xfrm>
            <a:off x="6494435" y="1555290"/>
            <a:ext cx="4939270" cy="729416"/>
            <a:chOff x="727575" y="1830146"/>
            <a:chExt cx="2535694" cy="921655"/>
          </a:xfrm>
        </p:grpSpPr>
        <p:sp>
          <p:nvSpPr>
            <p:cNvPr id="9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67" name="Group 66">
            <a:extLst>
              <a:ext uri="{FF2B5EF4-FFF2-40B4-BE49-F238E27FC236}">
                <a16:creationId xmlns:a16="http://schemas.microsoft.com/office/drawing/2014/main" id="{63CFBC4A-FC2E-429F-9FF4-0725720C2241}"/>
              </a:ext>
            </a:extLst>
          </p:cNvPr>
          <p:cNvGrpSpPr/>
          <p:nvPr/>
        </p:nvGrpSpPr>
        <p:grpSpPr>
          <a:xfrm>
            <a:off x="6420499" y="1581693"/>
            <a:ext cx="5203941" cy="729416"/>
            <a:chOff x="5514889" y="656992"/>
            <a:chExt cx="3837340" cy="1269922"/>
          </a:xfrm>
        </p:grpSpPr>
        <p:grpSp>
          <p:nvGrpSpPr>
            <p:cNvPr id="68" name="Group 67">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70" name="TextBox 69">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69" name="TextBox 68">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00" name="Pentagon 23">
            <a:extLst>
              <a:ext uri="{FF2B5EF4-FFF2-40B4-BE49-F238E27FC236}">
                <a16:creationId xmlns:a16="http://schemas.microsoft.com/office/drawing/2014/main" id="{4CC8D60E-C47C-44A9-8470-DF5F22C5CE90}"/>
              </a:ext>
            </a:extLst>
          </p:cNvPr>
          <p:cNvSpPr/>
          <p:nvPr/>
        </p:nvSpPr>
        <p:spPr>
          <a:xfrm rot="10800000" flipH="1">
            <a:off x="7102397" y="2563168"/>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9" name="Pentagon 24">
            <a:extLst>
              <a:ext uri="{FF2B5EF4-FFF2-40B4-BE49-F238E27FC236}">
                <a16:creationId xmlns:a16="http://schemas.microsoft.com/office/drawing/2014/main" id="{3D7E8EE8-2E5C-462B-BCB8-9341B147E4A8}"/>
              </a:ext>
            </a:extLst>
          </p:cNvPr>
          <p:cNvSpPr/>
          <p:nvPr/>
        </p:nvSpPr>
        <p:spPr>
          <a:xfrm rot="10800000" flipH="1">
            <a:off x="6483669" y="2509699"/>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75" name="Group 74">
            <a:extLst>
              <a:ext uri="{FF2B5EF4-FFF2-40B4-BE49-F238E27FC236}">
                <a16:creationId xmlns:a16="http://schemas.microsoft.com/office/drawing/2014/main" id="{9AF7068A-4892-4D25-A630-870FF060BCE7}"/>
              </a:ext>
            </a:extLst>
          </p:cNvPr>
          <p:cNvGrpSpPr/>
          <p:nvPr/>
        </p:nvGrpSpPr>
        <p:grpSpPr>
          <a:xfrm>
            <a:off x="6495107" y="2527820"/>
            <a:ext cx="5245299" cy="602257"/>
            <a:chOff x="5579536" y="874591"/>
            <a:chExt cx="4170055" cy="602257"/>
          </a:xfrm>
        </p:grpSpPr>
        <p:sp>
          <p:nvSpPr>
            <p:cNvPr id="76" name="TextBox 75">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grpSp>
        <p:nvGrpSpPr>
          <p:cNvPr id="105" name="Group 104">
            <a:extLst>
              <a:ext uri="{FF2B5EF4-FFF2-40B4-BE49-F238E27FC236}">
                <a16:creationId xmlns:a16="http://schemas.microsoft.com/office/drawing/2014/main" id="{068A8EC5-BF31-430D-BA89-C004E42047D9}"/>
              </a:ext>
            </a:extLst>
          </p:cNvPr>
          <p:cNvGrpSpPr/>
          <p:nvPr/>
        </p:nvGrpSpPr>
        <p:grpSpPr>
          <a:xfrm>
            <a:off x="6483669" y="3645762"/>
            <a:ext cx="4939270" cy="729416"/>
            <a:chOff x="727575" y="1830146"/>
            <a:chExt cx="2535694" cy="921655"/>
          </a:xfrm>
        </p:grpSpPr>
        <p:sp>
          <p:nvSpPr>
            <p:cNvPr id="106"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07"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72" name="Group 71">
            <a:extLst>
              <a:ext uri="{FF2B5EF4-FFF2-40B4-BE49-F238E27FC236}">
                <a16:creationId xmlns:a16="http://schemas.microsoft.com/office/drawing/2014/main" id="{A44A6554-6B91-4095-BCBE-49026DDE944E}"/>
              </a:ext>
            </a:extLst>
          </p:cNvPr>
          <p:cNvGrpSpPr/>
          <p:nvPr/>
        </p:nvGrpSpPr>
        <p:grpSpPr>
          <a:xfrm>
            <a:off x="6420499" y="3705179"/>
            <a:ext cx="5033577" cy="615163"/>
            <a:chOff x="5531005" y="2375079"/>
            <a:chExt cx="3737260" cy="615163"/>
          </a:xfrm>
        </p:grpSpPr>
        <p:sp>
          <p:nvSpPr>
            <p:cNvPr id="73" name="TextBox 72">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grpSp>
        <p:nvGrpSpPr>
          <p:cNvPr id="108" name="Group 107">
            <a:extLst>
              <a:ext uri="{FF2B5EF4-FFF2-40B4-BE49-F238E27FC236}">
                <a16:creationId xmlns:a16="http://schemas.microsoft.com/office/drawing/2014/main" id="{068A8EC5-BF31-430D-BA89-C004E42047D9}"/>
              </a:ext>
            </a:extLst>
          </p:cNvPr>
          <p:cNvGrpSpPr/>
          <p:nvPr/>
        </p:nvGrpSpPr>
        <p:grpSpPr>
          <a:xfrm>
            <a:off x="6456068" y="4626700"/>
            <a:ext cx="4939270" cy="729416"/>
            <a:chOff x="727575" y="1830146"/>
            <a:chExt cx="2535694" cy="921655"/>
          </a:xfrm>
        </p:grpSpPr>
        <p:sp>
          <p:nvSpPr>
            <p:cNvPr id="109"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10"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3" name="Group 92">
            <a:extLst>
              <a:ext uri="{FF2B5EF4-FFF2-40B4-BE49-F238E27FC236}">
                <a16:creationId xmlns:a16="http://schemas.microsoft.com/office/drawing/2014/main" id="{5FF1F03D-FC4D-469B-A171-A52A595B036B}"/>
              </a:ext>
            </a:extLst>
          </p:cNvPr>
          <p:cNvGrpSpPr/>
          <p:nvPr/>
        </p:nvGrpSpPr>
        <p:grpSpPr>
          <a:xfrm>
            <a:off x="6451596" y="4672287"/>
            <a:ext cx="5099469" cy="588192"/>
            <a:chOff x="5584503" y="2307849"/>
            <a:chExt cx="3786182" cy="588192"/>
          </a:xfrm>
        </p:grpSpPr>
        <p:sp>
          <p:nvSpPr>
            <p:cNvPr id="94" name="TextBox 93">
              <a:extLst>
                <a:ext uri="{FF2B5EF4-FFF2-40B4-BE49-F238E27FC236}">
                  <a16:creationId xmlns:a16="http://schemas.microsoft.com/office/drawing/2014/main" id="{558333D7-CD48-4BD7-A94D-CE9D2EF6B1A2}"/>
                </a:ext>
              </a:extLst>
            </p:cNvPr>
            <p:cNvSpPr txBox="1"/>
            <p:nvPr/>
          </p:nvSpPr>
          <p:spPr>
            <a:xfrm>
              <a:off x="6435528" y="2311266"/>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Kết quả</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0FCDE69B-90E4-4932-86D4-F5A9625B499C}"/>
                </a:ext>
              </a:extLst>
            </p:cNvPr>
            <p:cNvSpPr txBox="1"/>
            <p:nvPr/>
          </p:nvSpPr>
          <p:spPr>
            <a:xfrm>
              <a:off x="5584503" y="2307849"/>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27296069"/>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Technology Background 01. on Beh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423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Thank You for Watching Text Stock Footage Video (100% Royalty-free)  1058667925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39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Hype and Reality of AI - Enhanced 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 y="0"/>
            <a:ext cx="12193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8">
            <a:extLst>
              <a:ext uri="{FF2B5EF4-FFF2-40B4-BE49-F238E27FC236}">
                <a16:creationId xmlns:a16="http://schemas.microsoft.com/office/drawing/2014/main" id="{729E16E6-2244-4787-922A-C81A0C7ED230}"/>
              </a:ext>
            </a:extLst>
          </p:cNvPr>
          <p:cNvSpPr>
            <a:spLocks/>
          </p:cNvSpPr>
          <p:nvPr/>
        </p:nvSpPr>
        <p:spPr bwMode="auto">
          <a:xfrm>
            <a:off x="481610" y="911450"/>
            <a:ext cx="2452782" cy="561404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bg1">
              <a:lumMod val="95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ko-KR" altLang="en-US" sz="2700" dirty="0">
              <a:ea typeface="+mj-ea"/>
            </a:endParaRPr>
          </a:p>
        </p:txBody>
      </p:sp>
      <p:sp>
        <p:nvSpPr>
          <p:cNvPr id="2" name="Rectangle 1"/>
          <p:cNvSpPr/>
          <p:nvPr/>
        </p:nvSpPr>
        <p:spPr>
          <a:xfrm>
            <a:off x="1212700" y="820010"/>
            <a:ext cx="1048362" cy="925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59301" y="1325947"/>
            <a:ext cx="7989269" cy="1477328"/>
          </a:xfrm>
          <a:prstGeom prst="rect">
            <a:avLst/>
          </a:prstGeom>
          <a:solidFill>
            <a:schemeClr val="accent1"/>
          </a:solidFill>
        </p:spPr>
        <p:txBody>
          <a:bodyPr wrap="square" rtlCol="0">
            <a:spAutoFit/>
          </a:bodyPr>
          <a:lstStyle/>
          <a:p>
            <a:pPr algn="just"/>
            <a:r>
              <a:rPr lang="vi-VN"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Khuôn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con </a:t>
            </a:r>
            <a:r>
              <a:rPr lang="en-US" dirty="0" err="1">
                <a:solidFill>
                  <a:schemeClr val="bg1"/>
                </a:solidFill>
                <a:latin typeface="Times New Roman" panose="02020603050405020304" pitchFamily="18" charset="0"/>
                <a:cs typeface="Times New Roman" panose="02020603050405020304" pitchFamily="18" charset="0"/>
              </a:rPr>
              <a:t>người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biểu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nhiều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những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phương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mạnh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để</a:t>
            </a:r>
            <a:r>
              <a:rPr lang="en-US" dirty="0">
                <a:solidFill>
                  <a:schemeClr val="bg1"/>
                </a:solidFill>
                <a:latin typeface="Times New Roman" panose="02020603050405020304" pitchFamily="18" charset="0"/>
                <a:cs typeface="Times New Roman" panose="02020603050405020304" pitchFamily="18" charset="0"/>
              </a:rPr>
              <a:t> con </a:t>
            </a:r>
            <a:r>
              <a:rPr lang="en-US" dirty="0" err="1">
                <a:solidFill>
                  <a:schemeClr val="bg1"/>
                </a:solidFill>
                <a:latin typeface="Times New Roman" panose="02020603050405020304" pitchFamily="18" charset="0"/>
                <a:cs typeface="Times New Roman" panose="02020603050405020304" pitchFamily="18" charset="0"/>
              </a:rPr>
              <a:t>người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giống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như</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hình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thức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giao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tiếp</a:t>
            </a:r>
            <a:r>
              <a:rPr lang="en-US" dirty="0">
                <a:solidFill>
                  <a:schemeClr val="bg1"/>
                </a:solidFill>
                <a:latin typeface="Times New Roman" panose="02020603050405020304" pitchFamily="18" charset="0"/>
                <a:cs typeface="Times New Roman" panose="02020603050405020304" pitchFamily="18" charset="0"/>
              </a:rPr>
              <a:t> phi </a:t>
            </a:r>
            <a:r>
              <a:rPr lang="en-US" dirty="0" err="1">
                <a:solidFill>
                  <a:schemeClr val="bg1"/>
                </a:solidFill>
                <a:latin typeface="Times New Roman" panose="02020603050405020304" pitchFamily="18" charset="0"/>
                <a:cs typeface="Times New Roman" panose="02020603050405020304" pitchFamily="18" charset="0"/>
              </a:rPr>
              <a:t>ngôn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khuôn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phổ</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nay, </a:t>
            </a:r>
            <a:r>
              <a:rPr lang="en-US" dirty="0" err="1">
                <a:solidFill>
                  <a:schemeClr val="bg1"/>
                </a:solidFill>
                <a:latin typeface="Times New Roman" panose="02020603050405020304" pitchFamily="18" charset="0"/>
                <a:cs typeface="Times New Roman" panose="02020603050405020304" pitchFamily="18" charset="0"/>
              </a:rPr>
              <a:t>nhận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phân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khuôn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vấn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thú</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vị</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đầy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thách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thức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ảnh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hưởng</a:t>
            </a:r>
            <a:r>
              <a:rPr lang="en-US" dirty="0">
                <a:solidFill>
                  <a:schemeClr val="bg1"/>
                </a:solidFill>
                <a:latin typeface="Times New Roman" panose="02020603050405020304" pitchFamily="18" charset="0"/>
                <a:cs typeface="Times New Roman" panose="02020603050405020304" pitchFamily="18" charset="0"/>
              </a:rPr>
              <a:t> to </a:t>
            </a:r>
            <a:r>
              <a:rPr lang="en-US" dirty="0" err="1">
                <a:solidFill>
                  <a:schemeClr val="bg1"/>
                </a:solidFill>
                <a:latin typeface="Times New Roman" panose="02020603050405020304" pitchFamily="18" charset="0"/>
                <a:cs typeface="Times New Roman" panose="02020603050405020304" pitchFamily="18" charset="0"/>
              </a:rPr>
              <a:t>lớn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đến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hội</a:t>
            </a:r>
            <a:r>
              <a:rPr lang="en-US" dirty="0" smtClean="0">
                <a:solidFill>
                  <a:schemeClr val="bg1"/>
                </a:solidFill>
                <a:latin typeface="Times New Roman" panose="02020603050405020304" pitchFamily="18" charset="0"/>
                <a:cs typeface="Times New Roman" panose="02020603050405020304" pitchFamily="18" charset="0"/>
              </a:rPr>
              <a:t>.</a:t>
            </a:r>
            <a:endParaRPr lang="vi-VN" dirty="0" smtClean="0">
              <a:solidFill>
                <a:schemeClr val="bg1"/>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068A8EC5-BF31-430D-BA89-C004E42047D9}"/>
              </a:ext>
            </a:extLst>
          </p:cNvPr>
          <p:cNvGrpSpPr/>
          <p:nvPr/>
        </p:nvGrpSpPr>
        <p:grpSpPr>
          <a:xfrm>
            <a:off x="3859301" y="424186"/>
            <a:ext cx="4939270" cy="729416"/>
            <a:chOff x="727575" y="1830146"/>
            <a:chExt cx="2535694" cy="921655"/>
          </a:xfrm>
        </p:grpSpPr>
        <p:sp>
          <p:nvSpPr>
            <p:cNvPr id="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 name="Group 8">
            <a:extLst>
              <a:ext uri="{FF2B5EF4-FFF2-40B4-BE49-F238E27FC236}">
                <a16:creationId xmlns:a16="http://schemas.microsoft.com/office/drawing/2014/main" id="{63CFBC4A-FC2E-429F-9FF4-0725720C2241}"/>
              </a:ext>
            </a:extLst>
          </p:cNvPr>
          <p:cNvGrpSpPr/>
          <p:nvPr/>
        </p:nvGrpSpPr>
        <p:grpSpPr>
          <a:xfrm>
            <a:off x="3806007" y="426233"/>
            <a:ext cx="5203941" cy="729416"/>
            <a:chOff x="5514889" y="656992"/>
            <a:chExt cx="3837340" cy="1269922"/>
          </a:xfrm>
        </p:grpSpPr>
        <p:grpSp>
          <p:nvGrpSpPr>
            <p:cNvPr id="10" name="Group 9">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12" name="TextBox 11">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pic>
        <p:nvPicPr>
          <p:cNvPr id="1026" name="Picture 2" descr="Real Time Facial Expression Recognition on Stream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385" y="2973573"/>
            <a:ext cx="3931672" cy="3503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 Detection, Recognition and Emotion Detection in 8 lines of code! | by  Priya Dwivedi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5258" y="2977587"/>
            <a:ext cx="3330541" cy="349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89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Hype and Reality of AI - Enhanced 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 y="0"/>
            <a:ext cx="12193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8">
            <a:extLst>
              <a:ext uri="{FF2B5EF4-FFF2-40B4-BE49-F238E27FC236}">
                <a16:creationId xmlns:a16="http://schemas.microsoft.com/office/drawing/2014/main" id="{729E16E6-2244-4787-922A-C81A0C7ED230}"/>
              </a:ext>
            </a:extLst>
          </p:cNvPr>
          <p:cNvSpPr>
            <a:spLocks/>
          </p:cNvSpPr>
          <p:nvPr/>
        </p:nvSpPr>
        <p:spPr bwMode="auto">
          <a:xfrm>
            <a:off x="506548" y="1061079"/>
            <a:ext cx="2369655" cy="5514288"/>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bg1">
              <a:lumMod val="95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ko-KR" altLang="en-US" sz="2700" dirty="0">
              <a:ea typeface="+mj-ea"/>
            </a:endParaRPr>
          </a:p>
        </p:txBody>
      </p:sp>
      <p:sp>
        <p:nvSpPr>
          <p:cNvPr id="2" name="Rectangle 1"/>
          <p:cNvSpPr/>
          <p:nvPr/>
        </p:nvSpPr>
        <p:spPr>
          <a:xfrm>
            <a:off x="1162823" y="968100"/>
            <a:ext cx="1081613" cy="10020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771595" y="1634067"/>
            <a:ext cx="7989269" cy="4708981"/>
          </a:xfrm>
          <a:prstGeom prst="rect">
            <a:avLst/>
          </a:prstGeom>
          <a:solidFill>
            <a:schemeClr val="accent1"/>
          </a:solidFill>
        </p:spPr>
        <p:txBody>
          <a:bodyPr wrap="square" rtlCol="0">
            <a:spAutoFit/>
          </a:bodyPr>
          <a:lstStyle/>
          <a:p>
            <a:pPr algn="just"/>
            <a:r>
              <a:rPr lang="vi-VN" sz="2000" dirty="0">
                <a:solidFill>
                  <a:schemeClr val="bg1"/>
                </a:solidFill>
                <a:latin typeface="Times New Roman" panose="02020603050405020304" pitchFamily="18" charset="0"/>
                <a:cs typeface="Times New Roman" panose="02020603050405020304" pitchFamily="18" charset="0"/>
              </a:rPr>
              <a:t> </a:t>
            </a:r>
            <a:r>
              <a:rPr lang="vi-VN"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Bài</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toán</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nhận diện cảm xúc khuôn mặt người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thuộc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dạng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bài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toán</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a:t>
            </a:r>
            <a:r>
              <a:rPr lang="vi-VN" sz="2000" dirty="0" smtClean="0">
                <a:solidFill>
                  <a:schemeClr val="bg1"/>
                </a:solidFill>
                <a:latin typeface="Times New Roman" panose="02020603050405020304" pitchFamily="18" charset="0"/>
                <a:cs typeface="Times New Roman" panose="02020603050405020304" pitchFamily="18" charset="0"/>
              </a:rPr>
              <a:t>hận </a:t>
            </a:r>
            <a:r>
              <a:rPr lang="vi-VN" sz="2000" dirty="0">
                <a:solidFill>
                  <a:schemeClr val="bg1"/>
                </a:solidFill>
                <a:latin typeface="Times New Roman" panose="02020603050405020304" pitchFamily="18" charset="0"/>
                <a:cs typeface="Times New Roman" panose="02020603050405020304" pitchFamily="18" charset="0"/>
              </a:rPr>
              <a:t>diện và phân loại </a:t>
            </a:r>
            <a:r>
              <a:rPr lang="en-US" sz="2000" dirty="0">
                <a:solidFill>
                  <a:schemeClr val="bg1"/>
                </a:solidFill>
                <a:latin typeface="Times New Roman" panose="02020603050405020304" pitchFamily="18" charset="0"/>
                <a:cs typeface="Times New Roman" panose="02020603050405020304" pitchFamily="18" charset="0"/>
              </a:rPr>
              <a:t>(Object Detection and </a:t>
            </a:r>
            <a:r>
              <a:rPr lang="vi-VN" sz="2000" dirty="0">
                <a:solidFill>
                  <a:schemeClr val="bg1"/>
                </a:solidFill>
                <a:latin typeface="Times New Roman" panose="02020603050405020304" pitchFamily="18" charset="0"/>
                <a:cs typeface="Times New Roman" panose="02020603050405020304" pitchFamily="18" charset="0"/>
              </a:rPr>
              <a:t>C</a:t>
            </a:r>
            <a:r>
              <a:rPr lang="en-US" sz="2000" dirty="0" err="1">
                <a:solidFill>
                  <a:schemeClr val="bg1"/>
                </a:solidFill>
                <a:latin typeface="Times New Roman" panose="02020603050405020304" pitchFamily="18" charset="0"/>
                <a:cs typeface="Times New Roman" panose="02020603050405020304" pitchFamily="18" charset="0"/>
              </a:rPr>
              <a:t>lassification</a:t>
            </a:r>
            <a:r>
              <a:rPr lang="en-US" sz="2000" dirty="0">
                <a:solidFill>
                  <a:schemeClr val="bg1"/>
                </a:solidFill>
                <a:latin typeface="Times New Roman" panose="02020603050405020304" pitchFamily="18" charset="0"/>
                <a:cs typeface="Times New Roman" panose="02020603050405020304" pitchFamily="18" charset="0"/>
              </a:rPr>
              <a:t>). Object Detection </a:t>
            </a:r>
            <a:r>
              <a:rPr lang="en-US" sz="2000" dirty="0" err="1">
                <a:solidFill>
                  <a:schemeClr val="bg1"/>
                </a:solidFill>
                <a:latin typeface="Times New Roman" panose="02020603050405020304" pitchFamily="18" charset="0"/>
                <a:cs typeface="Times New Roman" panose="02020603050405020304" pitchFamily="18" charset="0"/>
              </a:rPr>
              <a:t>đề</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cập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đến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năng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hệ</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thống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máy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tính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mềm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định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vị</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đối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tượng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hình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ảnh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định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từng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đối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tượng</a:t>
            </a:r>
            <a:r>
              <a:rPr lang="en-US" sz="2000" dirty="0">
                <a:solidFill>
                  <a:schemeClr val="bg1"/>
                </a:solidFill>
                <a:latin typeface="Times New Roman" panose="02020603050405020304" pitchFamily="18" charset="0"/>
                <a:cs typeface="Times New Roman" panose="02020603050405020304" pitchFamily="18" charset="0"/>
              </a:rPr>
              <a:t>. </a:t>
            </a:r>
            <a:endParaRPr lang="vi-VN" sz="2000" dirty="0" smtClean="0">
              <a:solidFill>
                <a:schemeClr val="bg1"/>
              </a:solidFill>
              <a:latin typeface="Times New Roman" panose="02020603050405020304" pitchFamily="18" charset="0"/>
              <a:cs typeface="Times New Roman" panose="02020603050405020304" pitchFamily="18" charset="0"/>
            </a:endParaRPr>
          </a:p>
          <a:p>
            <a:pPr algn="just"/>
            <a:endParaRPr lang="vi-VN" sz="2000" dirty="0" smtClean="0">
              <a:solidFill>
                <a:schemeClr val="bg1"/>
              </a:solidFill>
              <a:latin typeface="Times New Roman" panose="02020603050405020304" pitchFamily="18" charset="0"/>
              <a:cs typeface="Times New Roman" panose="02020603050405020304" pitchFamily="18" charset="0"/>
            </a:endParaRPr>
          </a:p>
          <a:p>
            <a:pPr algn="just"/>
            <a:r>
              <a:rPr lang="vi-VN" sz="2000" dirty="0" smtClean="0">
                <a:solidFill>
                  <a:schemeClr val="bg1"/>
                </a:solidFill>
                <a:latin typeface="Times New Roman" panose="02020603050405020304" pitchFamily="18" charset="0"/>
                <a:cs typeface="Times New Roman" panose="02020603050405020304" pitchFamily="18" charset="0"/>
              </a:rPr>
              <a:t>     Bài </a:t>
            </a:r>
            <a:r>
              <a:rPr lang="vi-VN" sz="2000" dirty="0">
                <a:solidFill>
                  <a:schemeClr val="bg1"/>
                </a:solidFill>
                <a:latin typeface="Times New Roman" panose="02020603050405020304" pitchFamily="18" charset="0"/>
                <a:cs typeface="Times New Roman" panose="02020603050405020304" pitchFamily="18" charset="0"/>
              </a:rPr>
              <a:t>toán phân lớp (C</a:t>
            </a:r>
            <a:r>
              <a:rPr lang="en-US" sz="2000" dirty="0" err="1">
                <a:solidFill>
                  <a:schemeClr val="bg1"/>
                </a:solidFill>
                <a:latin typeface="Times New Roman" panose="02020603050405020304" pitchFamily="18" charset="0"/>
                <a:cs typeface="Times New Roman" panose="02020603050405020304" pitchFamily="18" charset="0"/>
              </a:rPr>
              <a:t>lassification</a:t>
            </a:r>
            <a:r>
              <a:rPr lang="vi-VN" sz="2000" dirty="0">
                <a:solidFill>
                  <a:schemeClr val="bg1"/>
                </a:solidFill>
                <a:latin typeface="Times New Roman" panose="02020603050405020304" pitchFamily="18" charset="0"/>
                <a:cs typeface="Times New Roman" panose="02020603050405020304" pitchFamily="18" charset="0"/>
              </a:rPr>
              <a:t>) là quá trình phân lớp một đối tượng dữ liệu vào một hay nhiều lớp đã cho trước nhờ một mô hình phân lớp (model). Mô hình này được xây dựng dựa trên một tập dữ liệu được xây dựng trước đó có gán nhãn (hay còn gọi là tập huấn luyện). Quá trình phân lớp là quá trình gán nhãn cho đối tượng dữ liệu.</a:t>
            </a:r>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vi-VN" sz="2000" dirty="0" smtClean="0">
              <a:solidFill>
                <a:schemeClr val="bg1"/>
              </a:solidFill>
              <a:latin typeface="Times New Roman" panose="02020603050405020304" pitchFamily="18" charset="0"/>
              <a:cs typeface="Times New Roman" panose="02020603050405020304" pitchFamily="18" charset="0"/>
            </a:endParaRPr>
          </a:p>
          <a:p>
            <a:pPr algn="just"/>
            <a:r>
              <a:rPr lang="vi-VN"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Chính</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vì</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thế</a:t>
            </a:r>
            <a:r>
              <a:rPr lang="en-US" sz="2000" dirty="0">
                <a:solidFill>
                  <a:schemeClr val="bg1"/>
                </a:solidFill>
                <a:latin typeface="Times New Roman" panose="02020603050405020304" pitchFamily="18" charset="0"/>
                <a:cs typeface="Times New Roman" panose="02020603050405020304" pitchFamily="18" charset="0"/>
              </a:rPr>
              <a:t>, ở </a:t>
            </a:r>
            <a:r>
              <a:rPr lang="en-US" sz="2000" dirty="0" err="1">
                <a:solidFill>
                  <a:schemeClr val="bg1"/>
                </a:solidFill>
                <a:latin typeface="Times New Roman" panose="02020603050405020304" pitchFamily="18" charset="0"/>
                <a:cs typeface="Times New Roman" panose="02020603050405020304" pitchFamily="18" charset="0"/>
              </a:rPr>
              <a:t>Bài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toán</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Nhận diện và phân loại cảm xúc khuôn mặt người bọn em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xây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dựng</a:t>
            </a:r>
            <a:r>
              <a:rPr lang="en-US" sz="2000" dirty="0">
                <a:solidFill>
                  <a:schemeClr val="bg1"/>
                </a:solidFill>
                <a:latin typeface="Times New Roman" panose="02020603050405020304" pitchFamily="18" charset="0"/>
                <a:cs typeface="Times New Roman" panose="02020603050405020304" pitchFamily="18" charset="0"/>
              </a:rPr>
              <a:t> ý </a:t>
            </a:r>
            <a:r>
              <a:rPr lang="en-US" sz="2000" dirty="0" err="1">
                <a:solidFill>
                  <a:schemeClr val="bg1"/>
                </a:solidFill>
                <a:latin typeface="Times New Roman" panose="02020603050405020304" pitchFamily="18" charset="0"/>
                <a:cs typeface="Times New Roman" panose="02020603050405020304" pitchFamily="18" charset="0"/>
              </a:rPr>
              <a:t>tưởng</a:t>
            </a:r>
            <a:r>
              <a:rPr lang="vi-VN" sz="2000" dirty="0">
                <a:solidFill>
                  <a:schemeClr val="bg1"/>
                </a:solidFill>
                <a:latin typeface="Times New Roman" panose="02020603050405020304" pitchFamily="18" charset="0"/>
                <a:cs typeface="Times New Roman" panose="02020603050405020304" pitchFamily="18" charset="0"/>
              </a:rPr>
              <a:t> bắng cách cắt khuôn mặt trong ảnh theo tỉ lệ 48x48 rồi chấm điểm ảnh dựa trên model CNN để xác định ảnh sẽ thuộc class nào trong những class đã được train</a:t>
            </a:r>
            <a:r>
              <a:rPr lang="en-US" sz="2000" dirty="0">
                <a:solidFill>
                  <a:schemeClr val="bg1"/>
                </a:solidFill>
                <a:latin typeface="Times New Roman" panose="02020603050405020304" pitchFamily="18" charset="0"/>
                <a:cs typeface="Times New Roman" panose="02020603050405020304" pitchFamily="18" charset="0"/>
              </a:rPr>
              <a:t>. </a:t>
            </a:r>
          </a:p>
        </p:txBody>
      </p:sp>
      <p:grpSp>
        <p:nvGrpSpPr>
          <p:cNvPr id="6" name="Group 5">
            <a:extLst>
              <a:ext uri="{FF2B5EF4-FFF2-40B4-BE49-F238E27FC236}">
                <a16:creationId xmlns:a16="http://schemas.microsoft.com/office/drawing/2014/main" id="{068A8EC5-BF31-430D-BA89-C004E42047D9}"/>
              </a:ext>
            </a:extLst>
          </p:cNvPr>
          <p:cNvGrpSpPr/>
          <p:nvPr/>
        </p:nvGrpSpPr>
        <p:grpSpPr>
          <a:xfrm>
            <a:off x="3812880" y="329364"/>
            <a:ext cx="4971921" cy="731715"/>
            <a:chOff x="710813" y="1827241"/>
            <a:chExt cx="2552456" cy="924560"/>
          </a:xfrm>
        </p:grpSpPr>
        <p:sp>
          <p:nvSpPr>
            <p:cNvPr id="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4" name="Pentagon 24">
              <a:extLst>
                <a:ext uri="{FF2B5EF4-FFF2-40B4-BE49-F238E27FC236}">
                  <a16:creationId xmlns:a16="http://schemas.microsoft.com/office/drawing/2014/main" id="{3D7E8EE8-2E5C-462B-BCB8-9341B147E4A8}"/>
                </a:ext>
              </a:extLst>
            </p:cNvPr>
            <p:cNvSpPr/>
            <p:nvPr/>
          </p:nvSpPr>
          <p:spPr>
            <a:xfrm rot="10800000" flipH="1">
              <a:off x="710813" y="1827241"/>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 name="Group 8">
            <a:extLst>
              <a:ext uri="{FF2B5EF4-FFF2-40B4-BE49-F238E27FC236}">
                <a16:creationId xmlns:a16="http://schemas.microsoft.com/office/drawing/2014/main" id="{63CFBC4A-FC2E-429F-9FF4-0725720C2241}"/>
              </a:ext>
            </a:extLst>
          </p:cNvPr>
          <p:cNvGrpSpPr/>
          <p:nvPr/>
        </p:nvGrpSpPr>
        <p:grpSpPr>
          <a:xfrm>
            <a:off x="3771595" y="358066"/>
            <a:ext cx="5203941" cy="729416"/>
            <a:chOff x="5514889" y="656992"/>
            <a:chExt cx="3837340" cy="1269922"/>
          </a:xfrm>
        </p:grpSpPr>
        <p:grpSp>
          <p:nvGrpSpPr>
            <p:cNvPr id="10" name="Group 9">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12" name="TextBox 11">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914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Technology Background Images | Free Vectors, Stock Photos &amp;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 y="-8263"/>
            <a:ext cx="12201747" cy="686626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610489" y="1064030"/>
            <a:ext cx="8878411" cy="5583282"/>
            <a:chOff x="2172457" y="1355969"/>
            <a:chExt cx="7534921" cy="4867176"/>
          </a:xfrm>
        </p:grpSpPr>
        <p:sp>
          <p:nvSpPr>
            <p:cNvPr id="3" name="Freeform 70">
              <a:extLst>
                <a:ext uri="{FF2B5EF4-FFF2-40B4-BE49-F238E27FC236}">
                  <a16:creationId xmlns:a16="http://schemas.microsoft.com/office/drawing/2014/main" id="{669643AD-28CB-419B-BEE6-06CDB25C1ACF}"/>
                </a:ext>
              </a:extLst>
            </p:cNvPr>
            <p:cNvSpPr/>
            <p:nvPr/>
          </p:nvSpPr>
          <p:spPr>
            <a:xfrm rot="10800000">
              <a:off x="6859993" y="4421668"/>
              <a:ext cx="1408483"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Freeform 29">
              <a:extLst>
                <a:ext uri="{FF2B5EF4-FFF2-40B4-BE49-F238E27FC236}">
                  <a16:creationId xmlns:a16="http://schemas.microsoft.com/office/drawing/2014/main" id="{3807A97E-0BAD-470C-AADC-14F20B8D006F}"/>
                </a:ext>
              </a:extLst>
            </p:cNvPr>
            <p:cNvSpPr/>
            <p:nvPr/>
          </p:nvSpPr>
          <p:spPr>
            <a:xfrm>
              <a:off x="3625695" y="1858657"/>
              <a:ext cx="1516316"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06433859-D176-46A4-AF50-510090AA5349}"/>
                </a:ext>
              </a:extLst>
            </p:cNvPr>
            <p:cNvSpPr/>
            <p:nvPr/>
          </p:nvSpPr>
          <p:spPr>
            <a:xfrm>
              <a:off x="4745363" y="2225651"/>
              <a:ext cx="2460744" cy="246074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5">
              <a:extLst>
                <a:ext uri="{FF2B5EF4-FFF2-40B4-BE49-F238E27FC236}">
                  <a16:creationId xmlns:a16="http://schemas.microsoft.com/office/drawing/2014/main" id="{D03913B7-0476-47DE-9BC6-E417EC8FF246}"/>
                </a:ext>
              </a:extLst>
            </p:cNvPr>
            <p:cNvSpPr/>
            <p:nvPr/>
          </p:nvSpPr>
          <p:spPr>
            <a:xfrm>
              <a:off x="4991439" y="2471727"/>
              <a:ext cx="1968594" cy="1968594"/>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467EC1A7-D597-412C-B0B7-4D3836088150}"/>
                </a:ext>
              </a:extLst>
            </p:cNvPr>
            <p:cNvSpPr/>
            <p:nvPr/>
          </p:nvSpPr>
          <p:spPr>
            <a:xfrm>
              <a:off x="5237514" y="2717802"/>
              <a:ext cx="1476445" cy="1476445"/>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0D21D841-BA0C-4161-9F7F-0D72BE8D3A34}"/>
                </a:ext>
              </a:extLst>
            </p:cNvPr>
            <p:cNvSpPr/>
            <p:nvPr/>
          </p:nvSpPr>
          <p:spPr>
            <a:xfrm>
              <a:off x="6662429" y="2342359"/>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8">
              <a:extLst>
                <a:ext uri="{FF2B5EF4-FFF2-40B4-BE49-F238E27FC236}">
                  <a16:creationId xmlns:a16="http://schemas.microsoft.com/office/drawing/2014/main" id="{3CC6D5E0-D1B6-4507-9DD2-99814B3785D7}"/>
                </a:ext>
              </a:extLst>
            </p:cNvPr>
            <p:cNvSpPr/>
            <p:nvPr/>
          </p:nvSpPr>
          <p:spPr>
            <a:xfrm>
              <a:off x="6662429" y="4132869"/>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B084F28C-6F93-4038-A31D-2F85AA47D6B8}"/>
                </a:ext>
              </a:extLst>
            </p:cNvPr>
            <p:cNvSpPr/>
            <p:nvPr/>
          </p:nvSpPr>
          <p:spPr>
            <a:xfrm>
              <a:off x="4908873" y="4132869"/>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Oval 10">
              <a:extLst>
                <a:ext uri="{FF2B5EF4-FFF2-40B4-BE49-F238E27FC236}">
                  <a16:creationId xmlns:a16="http://schemas.microsoft.com/office/drawing/2014/main" id="{5FE4D8B2-17E1-4FC8-8369-33FB502822F7}"/>
                </a:ext>
              </a:extLst>
            </p:cNvPr>
            <p:cNvSpPr/>
            <p:nvPr/>
          </p:nvSpPr>
          <p:spPr>
            <a:xfrm>
              <a:off x="4908873" y="2342359"/>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2" name="Group 11">
              <a:extLst>
                <a:ext uri="{FF2B5EF4-FFF2-40B4-BE49-F238E27FC236}">
                  <a16:creationId xmlns:a16="http://schemas.microsoft.com/office/drawing/2014/main" id="{63A01249-9B34-4761-AA88-C2F509C77A32}"/>
                </a:ext>
              </a:extLst>
            </p:cNvPr>
            <p:cNvGrpSpPr/>
            <p:nvPr/>
          </p:nvGrpSpPr>
          <p:grpSpPr>
            <a:xfrm>
              <a:off x="8278990" y="1355969"/>
              <a:ext cx="984297" cy="984297"/>
              <a:chOff x="6657557" y="1620255"/>
              <a:chExt cx="911927" cy="911927"/>
            </a:xfrm>
          </p:grpSpPr>
          <p:sp>
            <p:nvSpPr>
              <p:cNvPr id="13" name="Oval 12">
                <a:extLst>
                  <a:ext uri="{FF2B5EF4-FFF2-40B4-BE49-F238E27FC236}">
                    <a16:creationId xmlns:a16="http://schemas.microsoft.com/office/drawing/2014/main" id="{78C58E5B-C17D-4465-812E-F6B5E42F8E53}"/>
                  </a:ext>
                </a:extLst>
              </p:cNvPr>
              <p:cNvSpPr/>
              <p:nvPr/>
            </p:nvSpPr>
            <p:spPr>
              <a:xfrm>
                <a:off x="6657557" y="1620255"/>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Oval 13">
                <a:extLst>
                  <a:ext uri="{FF2B5EF4-FFF2-40B4-BE49-F238E27FC236}">
                    <a16:creationId xmlns:a16="http://schemas.microsoft.com/office/drawing/2014/main" id="{7F72CF98-A36B-45B0-A4EE-F7A2D3C0BDC3}"/>
                  </a:ext>
                </a:extLst>
              </p:cNvPr>
              <p:cNvSpPr/>
              <p:nvPr/>
            </p:nvSpPr>
            <p:spPr>
              <a:xfrm>
                <a:off x="6733551" y="1696249"/>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5" name="Group 14">
              <a:extLst>
                <a:ext uri="{FF2B5EF4-FFF2-40B4-BE49-F238E27FC236}">
                  <a16:creationId xmlns:a16="http://schemas.microsoft.com/office/drawing/2014/main" id="{043C6363-AC46-4E29-92BF-E75CFB874381}"/>
                </a:ext>
              </a:extLst>
            </p:cNvPr>
            <p:cNvGrpSpPr/>
            <p:nvPr/>
          </p:nvGrpSpPr>
          <p:grpSpPr>
            <a:xfrm>
              <a:off x="2679333" y="1355969"/>
              <a:ext cx="984297" cy="984297"/>
              <a:chOff x="1837163" y="4852588"/>
              <a:chExt cx="911927" cy="911927"/>
            </a:xfrm>
          </p:grpSpPr>
          <p:sp>
            <p:nvSpPr>
              <p:cNvPr id="16" name="Oval 15">
                <a:extLst>
                  <a:ext uri="{FF2B5EF4-FFF2-40B4-BE49-F238E27FC236}">
                    <a16:creationId xmlns:a16="http://schemas.microsoft.com/office/drawing/2014/main" id="{B7139F0A-EDF1-4FD4-8E55-44CB276D646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Oval 16">
                <a:extLst>
                  <a:ext uri="{FF2B5EF4-FFF2-40B4-BE49-F238E27FC236}">
                    <a16:creationId xmlns:a16="http://schemas.microsoft.com/office/drawing/2014/main" id="{EBC8BD62-C890-4586-BF65-6A1F0769C2EF}"/>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8623E9B8-42BB-4582-99B5-E4DB80A24EFE}"/>
                </a:ext>
              </a:extLst>
            </p:cNvPr>
            <p:cNvGrpSpPr/>
            <p:nvPr/>
          </p:nvGrpSpPr>
          <p:grpSpPr>
            <a:xfrm>
              <a:off x="2679333" y="4615881"/>
              <a:ext cx="984297" cy="984297"/>
              <a:chOff x="1837163" y="4852588"/>
              <a:chExt cx="911927" cy="911927"/>
            </a:xfrm>
          </p:grpSpPr>
          <p:sp>
            <p:nvSpPr>
              <p:cNvPr id="19" name="Oval 18">
                <a:extLst>
                  <a:ext uri="{FF2B5EF4-FFF2-40B4-BE49-F238E27FC236}">
                    <a16:creationId xmlns:a16="http://schemas.microsoft.com/office/drawing/2014/main" id="{6A11CE4C-F028-4924-A56C-634C7479661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0" name="Oval 19">
                <a:extLst>
                  <a:ext uri="{FF2B5EF4-FFF2-40B4-BE49-F238E27FC236}">
                    <a16:creationId xmlns:a16="http://schemas.microsoft.com/office/drawing/2014/main" id="{F84D6455-2A48-4628-8BFA-90AB450B9BDB}"/>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21" name="그룹 2">
              <a:extLst>
                <a:ext uri="{FF2B5EF4-FFF2-40B4-BE49-F238E27FC236}">
                  <a16:creationId xmlns:a16="http://schemas.microsoft.com/office/drawing/2014/main" id="{BD8BE0CE-640B-46FD-8075-A22977965B5D}"/>
                </a:ext>
              </a:extLst>
            </p:cNvPr>
            <p:cNvGrpSpPr/>
            <p:nvPr/>
          </p:nvGrpSpPr>
          <p:grpSpPr>
            <a:xfrm>
              <a:off x="8278990" y="4615881"/>
              <a:ext cx="984297" cy="984297"/>
              <a:chOff x="6609996" y="4624904"/>
              <a:chExt cx="911927" cy="911927"/>
            </a:xfrm>
          </p:grpSpPr>
          <p:sp>
            <p:nvSpPr>
              <p:cNvPr id="22" name="Oval 21">
                <a:extLst>
                  <a:ext uri="{FF2B5EF4-FFF2-40B4-BE49-F238E27FC236}">
                    <a16:creationId xmlns:a16="http://schemas.microsoft.com/office/drawing/2014/main" id="{A822F918-2C1D-487A-9074-1954361D5DD5}"/>
                  </a:ext>
                </a:extLst>
              </p:cNvPr>
              <p:cNvSpPr/>
              <p:nvPr/>
            </p:nvSpPr>
            <p:spPr>
              <a:xfrm>
                <a:off x="6609996" y="4624904"/>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3" name="Oval 22">
                <a:extLst>
                  <a:ext uri="{FF2B5EF4-FFF2-40B4-BE49-F238E27FC236}">
                    <a16:creationId xmlns:a16="http://schemas.microsoft.com/office/drawing/2014/main" id="{D5D08EE1-341D-47C4-ACB5-FCD264B642BE}"/>
                  </a:ext>
                </a:extLst>
              </p:cNvPr>
              <p:cNvSpPr/>
              <p:nvPr/>
            </p:nvSpPr>
            <p:spPr>
              <a:xfrm>
                <a:off x="6685990" y="4700898"/>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24" name="Oval 23">
              <a:extLst>
                <a:ext uri="{FF2B5EF4-FFF2-40B4-BE49-F238E27FC236}">
                  <a16:creationId xmlns:a16="http://schemas.microsoft.com/office/drawing/2014/main" id="{E2C87016-7FB6-4B41-B85A-827BDFC7CC4D}"/>
                </a:ext>
              </a:extLst>
            </p:cNvPr>
            <p:cNvSpPr/>
            <p:nvPr/>
          </p:nvSpPr>
          <p:spPr>
            <a:xfrm>
              <a:off x="4354453" y="3039338"/>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Oval 24">
              <a:extLst>
                <a:ext uri="{FF2B5EF4-FFF2-40B4-BE49-F238E27FC236}">
                  <a16:creationId xmlns:a16="http://schemas.microsoft.com/office/drawing/2014/main" id="{32639F5E-2E4E-428B-A017-1EC7D24DB688}"/>
                </a:ext>
              </a:extLst>
            </p:cNvPr>
            <p:cNvSpPr/>
            <p:nvPr/>
          </p:nvSpPr>
          <p:spPr>
            <a:xfrm>
              <a:off x="6765086" y="3039338"/>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Freeform 71">
              <a:extLst>
                <a:ext uri="{FF2B5EF4-FFF2-40B4-BE49-F238E27FC236}">
                  <a16:creationId xmlns:a16="http://schemas.microsoft.com/office/drawing/2014/main" id="{E5515D56-FF7C-4753-A229-DBC8175229AF}"/>
                </a:ext>
              </a:extLst>
            </p:cNvPr>
            <p:cNvSpPr/>
            <p:nvPr/>
          </p:nvSpPr>
          <p:spPr>
            <a:xfrm rot="10800000" flipV="1">
              <a:off x="6877611" y="1858657"/>
              <a:ext cx="1390865"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7" name="Freeform 72">
              <a:extLst>
                <a:ext uri="{FF2B5EF4-FFF2-40B4-BE49-F238E27FC236}">
                  <a16:creationId xmlns:a16="http://schemas.microsoft.com/office/drawing/2014/main" id="{ED416515-5222-43C8-A1CF-39DA156D4248}"/>
                </a:ext>
              </a:extLst>
            </p:cNvPr>
            <p:cNvSpPr/>
            <p:nvPr/>
          </p:nvSpPr>
          <p:spPr>
            <a:xfrm flipV="1">
              <a:off x="3644662" y="4384795"/>
              <a:ext cx="1497349"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8" name="TextBox 27">
              <a:extLst>
                <a:ext uri="{FF2B5EF4-FFF2-40B4-BE49-F238E27FC236}">
                  <a16:creationId xmlns:a16="http://schemas.microsoft.com/office/drawing/2014/main" id="{560C7532-EDD9-4F0E-87D0-82632A496148}"/>
                </a:ext>
              </a:extLst>
            </p:cNvPr>
            <p:cNvSpPr txBox="1"/>
            <p:nvPr/>
          </p:nvSpPr>
          <p:spPr>
            <a:xfrm>
              <a:off x="8106024" y="2343239"/>
              <a:ext cx="1357029" cy="563433"/>
            </a:xfrm>
            <a:prstGeom prst="rect">
              <a:avLst/>
            </a:prstGeom>
            <a:noFill/>
          </p:spPr>
          <p:txBody>
            <a:bodyPr wrap="square" rtlCol="0" anchor="ctr">
              <a:spAutoFit/>
            </a:bodyPr>
            <a:lstStyle/>
            <a:p>
              <a:pPr algn="ctr"/>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endParaRPr lang="ko-KR" altLang="en-US" b="1"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02DADCD-2C03-40C4-B716-33C849F8C280}"/>
                </a:ext>
              </a:extLst>
            </p:cNvPr>
            <p:cNvSpPr txBox="1"/>
            <p:nvPr/>
          </p:nvSpPr>
          <p:spPr>
            <a:xfrm>
              <a:off x="5298987" y="3120647"/>
              <a:ext cx="1353496" cy="670753"/>
            </a:xfrm>
            <a:prstGeom prst="rect">
              <a:avLst/>
            </a:prstGeom>
            <a:noFill/>
          </p:spPr>
          <p:txBody>
            <a:bodyPr wrap="square" rtlCol="0" anchor="ctr">
              <a:spAutoFit/>
            </a:bodyPr>
            <a:lstStyle/>
            <a:p>
              <a:pPr algn="ctr"/>
              <a:r>
                <a:rPr lang="vi-VN" altLang="ko-KR" sz="4400" b="1" dirty="0" smtClean="0">
                  <a:solidFill>
                    <a:srgbClr val="00B0F0"/>
                  </a:solidFill>
                  <a:cs typeface="Arial" pitchFamily="34" charset="0"/>
                </a:rPr>
                <a:t>MVP</a:t>
              </a:r>
              <a:endParaRPr lang="ko-KR" altLang="en-US" sz="4400" b="1" dirty="0">
                <a:solidFill>
                  <a:srgbClr val="00B0F0"/>
                </a:solidFill>
                <a:cs typeface="Arial" pitchFamily="34" charset="0"/>
              </a:endParaRPr>
            </a:p>
          </p:txBody>
        </p:sp>
        <p:sp>
          <p:nvSpPr>
            <p:cNvPr id="33" name="TextBox 32">
              <a:extLst>
                <a:ext uri="{FF2B5EF4-FFF2-40B4-BE49-F238E27FC236}">
                  <a16:creationId xmlns:a16="http://schemas.microsoft.com/office/drawing/2014/main" id="{67F766C7-D244-4B97-8F0B-EF686B06AEDD}"/>
                </a:ext>
              </a:extLst>
            </p:cNvPr>
            <p:cNvSpPr txBox="1"/>
            <p:nvPr/>
          </p:nvSpPr>
          <p:spPr>
            <a:xfrm>
              <a:off x="8062909" y="5690621"/>
              <a:ext cx="1644469" cy="321962"/>
            </a:xfrm>
            <a:prstGeom prst="rect">
              <a:avLst/>
            </a:prstGeom>
            <a:noFill/>
          </p:spPr>
          <p:txBody>
            <a:bodyPr wrap="square" rtlCol="0" anchor="ctr">
              <a:spAutoFit/>
            </a:bodyPr>
            <a:lstStyle/>
            <a:p>
              <a:pPr algn="just"/>
              <a:r>
                <a:rPr lang="vi-VN" altLang="ko-KR" b="1" dirty="0">
                  <a:latin typeface="Times New Roman" panose="02020603050405020304" pitchFamily="18" charset="0"/>
                  <a:cs typeface="Times New Roman" panose="02020603050405020304" pitchFamily="18" charset="0"/>
                </a:rPr>
                <a:t>Test và cải thiện</a:t>
              </a:r>
              <a:r>
                <a:rPr lang="vi-VN" altLang="ko-KR" dirty="0">
                  <a:latin typeface="Times New Roman" panose="02020603050405020304" pitchFamily="18" charset="0"/>
                  <a:cs typeface="Times New Roman" panose="02020603050405020304" pitchFamily="18" charset="0"/>
                </a:rPr>
                <a:t> </a:t>
              </a:r>
              <a:endParaRPr lang="ko-KR" altLang="en-US" b="1"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39B99E73-665B-4B5F-AB14-75071FC228CC}"/>
                </a:ext>
              </a:extLst>
            </p:cNvPr>
            <p:cNvSpPr txBox="1"/>
            <p:nvPr/>
          </p:nvSpPr>
          <p:spPr>
            <a:xfrm>
              <a:off x="2172457" y="2422290"/>
              <a:ext cx="1904471" cy="321962"/>
            </a:xfrm>
            <a:prstGeom prst="rect">
              <a:avLst/>
            </a:prstGeom>
            <a:noFill/>
          </p:spPr>
          <p:txBody>
            <a:bodyPr wrap="square" rtlCol="0" anchor="ctr">
              <a:spAutoFit/>
            </a:bodyPr>
            <a:lstStyle/>
            <a:p>
              <a:pPr algn="ctr"/>
              <a:r>
                <a:rPr lang="vi-VN" altLang="ko-KR" b="1" dirty="0" smtClean="0">
                  <a:latin typeface="Times New Roman" panose="02020603050405020304" pitchFamily="18" charset="0"/>
                  <a:cs typeface="Times New Roman" panose="02020603050405020304" pitchFamily="18" charset="0"/>
                </a:rPr>
                <a:t>Xác định bài toán</a:t>
              </a:r>
              <a:endParaRPr lang="ko-KR" altLang="en-US" b="1"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4CD52669-ADC3-4EAF-9307-D16F508833C3}"/>
                </a:ext>
              </a:extLst>
            </p:cNvPr>
            <p:cNvSpPr txBox="1"/>
            <p:nvPr/>
          </p:nvSpPr>
          <p:spPr>
            <a:xfrm>
              <a:off x="2492965" y="5659712"/>
              <a:ext cx="1357029" cy="563433"/>
            </a:xfrm>
            <a:prstGeom prst="rect">
              <a:avLst/>
            </a:prstGeom>
            <a:noFill/>
          </p:spPr>
          <p:txBody>
            <a:bodyPr wrap="square" rtlCol="0" anchor="ctr">
              <a:spAutoFit/>
            </a:bodyPr>
            <a:lstStyle/>
            <a:p>
              <a:pPr algn="ctr"/>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máy</a:t>
              </a:r>
              <a:endParaRPr lang="ko-KR" altLang="en-US" b="1" dirty="0">
                <a:latin typeface="Times New Roman" panose="02020603050405020304" pitchFamily="18" charset="0"/>
                <a:cs typeface="Times New Roman" panose="02020603050405020304" pitchFamily="18" charset="0"/>
              </a:endParaRPr>
            </a:p>
          </p:txBody>
        </p:sp>
        <p:sp>
          <p:nvSpPr>
            <p:cNvPr id="44" name="Block Arc 14">
              <a:extLst>
                <a:ext uri="{FF2B5EF4-FFF2-40B4-BE49-F238E27FC236}">
                  <a16:creationId xmlns:a16="http://schemas.microsoft.com/office/drawing/2014/main" id="{541B740F-3A25-410B-B9EF-B307A5C0B7B4}"/>
                </a:ext>
              </a:extLst>
            </p:cNvPr>
            <p:cNvSpPr/>
            <p:nvPr/>
          </p:nvSpPr>
          <p:spPr>
            <a:xfrm rot="16200000">
              <a:off x="6946143" y="3210172"/>
              <a:ext cx="471257" cy="47156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9" name="Oval 21">
              <a:extLst>
                <a:ext uri="{FF2B5EF4-FFF2-40B4-BE49-F238E27FC236}">
                  <a16:creationId xmlns:a16="http://schemas.microsoft.com/office/drawing/2014/main" id="{B257E012-9012-4341-A8C9-24AF23C7C8AD}"/>
                </a:ext>
              </a:extLst>
            </p:cNvPr>
            <p:cNvSpPr>
              <a:spLocks noChangeAspect="1"/>
            </p:cNvSpPr>
            <p:nvPr/>
          </p:nvSpPr>
          <p:spPr>
            <a:xfrm>
              <a:off x="4562999" y="3246145"/>
              <a:ext cx="416279" cy="4197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39" name="TextBox 38"/>
          <p:cNvSpPr txBox="1"/>
          <p:nvPr/>
        </p:nvSpPr>
        <p:spPr>
          <a:xfrm>
            <a:off x="10100430" y="1112432"/>
            <a:ext cx="1956766" cy="1846659"/>
          </a:xfrm>
          <a:prstGeom prst="rect">
            <a:avLst/>
          </a:prstGeom>
          <a:noFill/>
        </p:spPr>
        <p:txBody>
          <a:bodyPr wrap="square" rtlCol="0">
            <a:spAutoFit/>
          </a:bodyPr>
          <a:lstStyle/>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Kích thước ban đầu ảnh là 48*48*3</a:t>
            </a:r>
          </a:p>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Ảnh chứa các cảm xúc của khuôn mặt đã được cắt và chia vào các founder</a:t>
            </a:r>
            <a:r>
              <a:rPr lang="en-US" altLang="ko-KR" sz="1600" dirty="0">
                <a:latin typeface="Times New Roman" panose="02020603050405020304" pitchFamily="18" charset="0"/>
                <a:cs typeface="Times New Roman" panose="02020603050405020304" pitchFamily="18" charset="0"/>
              </a:rPr>
              <a:t>.</a:t>
            </a:r>
          </a:p>
          <a:p>
            <a:endParaRPr lang="en-US" dirty="0"/>
          </a:p>
        </p:txBody>
      </p:sp>
      <p:sp>
        <p:nvSpPr>
          <p:cNvPr id="40" name="Rectangle 39"/>
          <p:cNvSpPr/>
          <p:nvPr/>
        </p:nvSpPr>
        <p:spPr>
          <a:xfrm>
            <a:off x="205453" y="4434241"/>
            <a:ext cx="2000705" cy="1815882"/>
          </a:xfrm>
          <a:prstGeom prst="rect">
            <a:avLst/>
          </a:prstGeom>
        </p:spPr>
        <p:txBody>
          <a:bodyPr wrap="square">
            <a:spAutoFit/>
          </a:bodyPr>
          <a:lstStyle/>
          <a:p>
            <a:pPr marL="171459" indent="-171459" algn="just">
              <a:buFont typeface="Wingdings" panose="05000000000000000000" pitchFamily="2" charset="2"/>
              <a:buChar char="Ø"/>
            </a:pP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tìm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ra</a:t>
            </a:r>
            <a:r>
              <a:rPr lang="en-US" sz="1400" dirty="0">
                <a:latin typeface="Times New Roman" panose="02020603050405020304" pitchFamily="18" charset="0"/>
                <a:cs typeface="Times New Roman" panose="02020603050405020304" pitchFamily="18" charset="0"/>
              </a:rPr>
              <a:t> </a:t>
            </a:r>
            <a:r>
              <a:rPr lang="vi-VN" sz="1400" dirty="0" smtClean="0">
                <a:latin typeface="Times New Roman" panose="02020603050405020304" pitchFamily="18" charset="0"/>
                <a:cs typeface="Times New Roman" panose="02020603050405020304" pitchFamily="18" charset="0"/>
              </a:rPr>
              <a:t>cách </a:t>
            </a:r>
            <a:r>
              <a:rPr lang="en-US" sz="1400" dirty="0" err="1" smtClean="0">
                <a:latin typeface="Times New Roman" panose="02020603050405020304" pitchFamily="18" charset="0"/>
                <a:cs typeface="Times New Roman" panose="02020603050405020304" pitchFamily="18" charset="0"/>
              </a:rPr>
              <a:t>phù</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nhận diện được các cảm xúc của khuôn mặt.</a:t>
            </a:r>
          </a:p>
          <a:p>
            <a:pPr marL="171459" indent="-171459" algn="just">
              <a:buFont typeface="Wingdings" panose="05000000000000000000" pitchFamily="2" charset="2"/>
              <a:buChar char="Ø"/>
            </a:pPr>
            <a:r>
              <a:rPr lang="en-US" sz="1400" dirty="0" err="1">
                <a:latin typeface="Times New Roman" panose="02020603050405020304" pitchFamily="18" charset="0"/>
                <a:cs typeface="Times New Roman" panose="02020603050405020304" pitchFamily="18" charset="0"/>
              </a:rPr>
              <a:t>Xây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dựng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Convolutional Neural Network (CNN) </a:t>
            </a:r>
            <a:endParaRPr lang="en-US" altLang="ko-KR" sz="1400" dirty="0">
              <a:latin typeface="Times New Roman" panose="02020603050405020304" pitchFamily="18" charset="0"/>
              <a:cs typeface="Times New Roman" panose="02020603050405020304" pitchFamily="18" charset="0"/>
            </a:endParaRPr>
          </a:p>
        </p:txBody>
      </p:sp>
      <p:sp>
        <p:nvSpPr>
          <p:cNvPr id="41" name="Rectangle 40"/>
          <p:cNvSpPr/>
          <p:nvPr/>
        </p:nvSpPr>
        <p:spPr>
          <a:xfrm>
            <a:off x="10091266" y="4759554"/>
            <a:ext cx="1924902" cy="1323439"/>
          </a:xfrm>
          <a:prstGeom prst="rect">
            <a:avLst/>
          </a:prstGeom>
        </p:spPr>
        <p:txBody>
          <a:bodyPr wrap="square">
            <a:spAutoFit/>
          </a:bodyPr>
          <a:lstStyle/>
          <a:p>
            <a:pPr marL="171459" indent="-171459" algn="just">
              <a:buFont typeface="Wingdings" panose="05000000000000000000" pitchFamily="2" charset="2"/>
              <a:buChar char="Ø"/>
            </a:pPr>
            <a:r>
              <a:rPr lang="vi-VN" altLang="ko-KR" sz="1600" dirty="0" smtClean="0">
                <a:latin typeface="Times New Roman" panose="02020603050405020304" pitchFamily="18" charset="0"/>
                <a:cs typeface="Times New Roman" panose="02020603050405020304" pitchFamily="18" charset="0"/>
              </a:rPr>
              <a:t>Kiểm tra độ chính xác của mô hình vừa xây dựng</a:t>
            </a:r>
            <a:endParaRPr lang="en-US" altLang="ko-KR" sz="1600" dirty="0" smtClean="0">
              <a:latin typeface="Times New Roman" panose="02020603050405020304" pitchFamily="18" charset="0"/>
              <a:cs typeface="Times New Roman" panose="02020603050405020304" pitchFamily="18" charset="0"/>
            </a:endParaRPr>
          </a:p>
          <a:p>
            <a:pPr marL="171459" indent="-171459" algn="just">
              <a:buFont typeface="Wingdings" panose="05000000000000000000" pitchFamily="2" charset="2"/>
              <a:buChar char="Ø"/>
            </a:pPr>
            <a:r>
              <a:rPr lang="vi-VN" altLang="ko-KR" sz="1600" dirty="0" smtClean="0">
                <a:latin typeface="Times New Roman" panose="02020603050405020304" pitchFamily="18" charset="0"/>
                <a:cs typeface="Times New Roman" panose="02020603050405020304" pitchFamily="18" charset="0"/>
              </a:rPr>
              <a:t>Cải thiện mô hình</a:t>
            </a:r>
            <a:r>
              <a:rPr lang="en-US" altLang="ko-KR" sz="1600" dirty="0" smtClean="0">
                <a:latin typeface="Times New Roman" panose="02020603050405020304" pitchFamily="18" charset="0"/>
                <a:cs typeface="Times New Roman" panose="02020603050405020304" pitchFamily="18" charset="0"/>
              </a:rPr>
              <a:t>.</a:t>
            </a:r>
          </a:p>
          <a:p>
            <a:pPr marL="171459" indent="-171459" algn="just">
              <a:buFont typeface="Wingdings" panose="05000000000000000000" pitchFamily="2" charset="2"/>
              <a:buChar char="Ø"/>
            </a:pPr>
            <a:r>
              <a:rPr lang="vi-VN" altLang="ko-KR" sz="1600" dirty="0" smtClean="0">
                <a:latin typeface="Times New Roman" panose="02020603050405020304" pitchFamily="18" charset="0"/>
                <a:cs typeface="Times New Roman" panose="02020603050405020304" pitchFamily="18" charset="0"/>
              </a:rPr>
              <a:t>Nâng cấp mô hình</a:t>
            </a:r>
            <a:r>
              <a:rPr lang="en-US" altLang="ko-KR" sz="1600" dirty="0" smtClean="0">
                <a:latin typeface="Times New Roman" panose="02020603050405020304" pitchFamily="18" charset="0"/>
                <a:cs typeface="Times New Roman" panose="02020603050405020304" pitchFamily="18" charset="0"/>
              </a:rPr>
              <a:t>.</a:t>
            </a:r>
            <a:endParaRPr lang="en-US" sz="1600" dirty="0"/>
          </a:p>
        </p:txBody>
      </p:sp>
      <p:sp>
        <p:nvSpPr>
          <p:cNvPr id="52" name="Oval 31">
            <a:extLst>
              <a:ext uri="{FF2B5EF4-FFF2-40B4-BE49-F238E27FC236}">
                <a16:creationId xmlns:a16="http://schemas.microsoft.com/office/drawing/2014/main" id="{9CEA4298-5C72-495F-935E-04B7A42F93E1}"/>
              </a:ext>
            </a:extLst>
          </p:cNvPr>
          <p:cNvSpPr/>
          <p:nvPr/>
        </p:nvSpPr>
        <p:spPr>
          <a:xfrm>
            <a:off x="2535386" y="1367473"/>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Rectangle 16">
            <a:extLst>
              <a:ext uri="{FF2B5EF4-FFF2-40B4-BE49-F238E27FC236}">
                <a16:creationId xmlns:a16="http://schemas.microsoft.com/office/drawing/2014/main" id="{F1978DC7-2159-40E0-A5D4-88F414868797}"/>
              </a:ext>
            </a:extLst>
          </p:cNvPr>
          <p:cNvSpPr/>
          <p:nvPr/>
        </p:nvSpPr>
        <p:spPr>
          <a:xfrm>
            <a:off x="9088852" y="1430135"/>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Freeform 108">
            <a:extLst>
              <a:ext uri="{FF2B5EF4-FFF2-40B4-BE49-F238E27FC236}">
                <a16:creationId xmlns:a16="http://schemas.microsoft.com/office/drawing/2014/main" id="{6A02011B-41CE-4E20-9214-001F7D847E12}"/>
              </a:ext>
            </a:extLst>
          </p:cNvPr>
          <p:cNvSpPr/>
          <p:nvPr/>
        </p:nvSpPr>
        <p:spPr>
          <a:xfrm>
            <a:off x="2520910" y="5090853"/>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Donut 39">
            <a:extLst>
              <a:ext uri="{FF2B5EF4-FFF2-40B4-BE49-F238E27FC236}">
                <a16:creationId xmlns:a16="http://schemas.microsoft.com/office/drawing/2014/main" id="{439297A1-2150-467C-8B3E-08A8C9E0E56F}"/>
              </a:ext>
            </a:extLst>
          </p:cNvPr>
          <p:cNvSpPr/>
          <p:nvPr/>
        </p:nvSpPr>
        <p:spPr>
          <a:xfrm>
            <a:off x="9097959" y="5080362"/>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6" name="Rectangle 55"/>
          <p:cNvSpPr/>
          <p:nvPr/>
        </p:nvSpPr>
        <p:spPr>
          <a:xfrm>
            <a:off x="36079" y="1020510"/>
            <a:ext cx="2173703" cy="1323439"/>
          </a:xfrm>
          <a:prstGeom prst="rect">
            <a:avLst/>
          </a:prstGeom>
        </p:spPr>
        <p:txBody>
          <a:bodyPr wrap="square">
            <a:spAutoFit/>
          </a:bodyPr>
          <a:lstStyle/>
          <a:p>
            <a:pPr marL="171459" indent="-171459" algn="just">
              <a:buFont typeface="Wingdings" panose="05000000000000000000" pitchFamily="2" charset="2"/>
              <a:buChar char="Ø"/>
            </a:pPr>
            <a:r>
              <a:rPr lang="vi-VN" sz="1600" dirty="0">
                <a:latin typeface="Times New Roman" panose="02020603050405020304" pitchFamily="18" charset="0"/>
                <a:cs typeface="Times New Roman" panose="02020603050405020304" pitchFamily="18" charset="0"/>
              </a:rPr>
              <a:t>Nhận diện và phân loại </a:t>
            </a:r>
            <a:r>
              <a:rPr lang="en-US" sz="1600" dirty="0">
                <a:latin typeface="Times New Roman" panose="02020603050405020304" pitchFamily="18" charset="0"/>
                <a:cs typeface="Times New Roman" panose="02020603050405020304" pitchFamily="18" charset="0"/>
              </a:rPr>
              <a:t>(Object Detection and </a:t>
            </a:r>
            <a:r>
              <a:rPr lang="vi-VN" sz="1600" dirty="0">
                <a:latin typeface="Times New Roman" panose="02020603050405020304" pitchFamily="18" charset="0"/>
                <a:cs typeface="Times New Roman" panose="02020603050405020304" pitchFamily="18" charset="0"/>
              </a:rPr>
              <a:t>C</a:t>
            </a:r>
            <a:r>
              <a:rPr lang="en-US" sz="1600" dirty="0" err="1">
                <a:latin typeface="Times New Roman" panose="02020603050405020304" pitchFamily="18" charset="0"/>
                <a:cs typeface="Times New Roman" panose="02020603050405020304" pitchFamily="18" charset="0"/>
              </a:rPr>
              <a:t>lassification</a:t>
            </a:r>
            <a:r>
              <a:rPr lang="en-US" sz="1600" dirty="0" smtClean="0">
                <a:latin typeface="Times New Roman" panose="02020603050405020304" pitchFamily="18" charset="0"/>
                <a:cs typeface="Times New Roman" panose="02020603050405020304" pitchFamily="18" charset="0"/>
              </a:rPr>
              <a:t>)</a:t>
            </a:r>
            <a:r>
              <a:rPr lang="vi-VN"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a:p>
            <a:pPr marL="171459" indent="-171459" algn="just">
              <a:buFont typeface="Wingdings" panose="05000000000000000000" pitchFamily="2" charset="2"/>
              <a:buChar char="Ø"/>
            </a:pPr>
            <a:r>
              <a:rPr lang="vi-VN" sz="1600" dirty="0">
                <a:latin typeface="Times New Roman" panose="02020603050405020304" pitchFamily="18" charset="0"/>
                <a:cs typeface="Times New Roman" panose="02020603050405020304" pitchFamily="18" charset="0"/>
              </a:rPr>
              <a:t>C</a:t>
            </a:r>
            <a:r>
              <a:rPr lang="vi-VN" sz="1600" dirty="0" smtClean="0">
                <a:latin typeface="Times New Roman" panose="02020603050405020304" pitchFamily="18" charset="0"/>
                <a:cs typeface="Times New Roman" panose="02020603050405020304" pitchFamily="18" charset="0"/>
              </a:rPr>
              <a:t>hấm </a:t>
            </a:r>
            <a:r>
              <a:rPr lang="vi-VN" sz="1600" dirty="0">
                <a:latin typeface="Times New Roman" panose="02020603050405020304" pitchFamily="18" charset="0"/>
                <a:cs typeface="Times New Roman" panose="02020603050405020304" pitchFamily="18" charset="0"/>
              </a:rPr>
              <a:t>điểm ảnh dựa trên model CNN</a:t>
            </a:r>
            <a:r>
              <a:rPr lang="en-US" altLang="ko-KR"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p:txBody>
      </p:sp>
      <p:grpSp>
        <p:nvGrpSpPr>
          <p:cNvPr id="62" name="Group 61">
            <a:extLst>
              <a:ext uri="{FF2B5EF4-FFF2-40B4-BE49-F238E27FC236}">
                <a16:creationId xmlns:a16="http://schemas.microsoft.com/office/drawing/2014/main" id="{068A8EC5-BF31-430D-BA89-C004E42047D9}"/>
              </a:ext>
            </a:extLst>
          </p:cNvPr>
          <p:cNvGrpSpPr/>
          <p:nvPr/>
        </p:nvGrpSpPr>
        <p:grpSpPr>
          <a:xfrm>
            <a:off x="3720449" y="25932"/>
            <a:ext cx="4939270" cy="729416"/>
            <a:chOff x="727575" y="1830146"/>
            <a:chExt cx="2535694" cy="921655"/>
          </a:xfrm>
        </p:grpSpPr>
        <p:sp>
          <p:nvSpPr>
            <p:cNvPr id="63"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64"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65" name="Group 64">
            <a:extLst>
              <a:ext uri="{FF2B5EF4-FFF2-40B4-BE49-F238E27FC236}">
                <a16:creationId xmlns:a16="http://schemas.microsoft.com/office/drawing/2014/main" id="{63CFBC4A-FC2E-429F-9FF4-0725720C2241}"/>
              </a:ext>
            </a:extLst>
          </p:cNvPr>
          <p:cNvGrpSpPr/>
          <p:nvPr/>
        </p:nvGrpSpPr>
        <p:grpSpPr>
          <a:xfrm>
            <a:off x="3646513" y="52335"/>
            <a:ext cx="5203941" cy="729416"/>
            <a:chOff x="5514889" y="656992"/>
            <a:chExt cx="3837340" cy="1269922"/>
          </a:xfrm>
        </p:grpSpPr>
        <p:grpSp>
          <p:nvGrpSpPr>
            <p:cNvPr id="66" name="Group 65">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68" name="TextBox 67">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67" name="TextBox 66">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1886799"/>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Sky Blue Backgrounds (56+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46"/>
            <a:ext cx="12192000" cy="69255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3"/>
          <a:stretch>
            <a:fillRect/>
          </a:stretch>
        </p:blipFill>
        <p:spPr>
          <a:xfrm>
            <a:off x="2031077" y="2252904"/>
            <a:ext cx="8562108" cy="4347646"/>
          </a:xfrm>
          <a:prstGeom prst="rect">
            <a:avLst/>
          </a:prstGeom>
        </p:spPr>
      </p:pic>
      <p:sp>
        <p:nvSpPr>
          <p:cNvPr id="4097" name="Rectangle 4096"/>
          <p:cNvSpPr/>
          <p:nvPr/>
        </p:nvSpPr>
        <p:spPr>
          <a:xfrm>
            <a:off x="659478" y="837533"/>
            <a:ext cx="5902036" cy="1152647"/>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Pentagon 23">
            <a:extLst>
              <a:ext uri="{FF2B5EF4-FFF2-40B4-BE49-F238E27FC236}">
                <a16:creationId xmlns:a16="http://schemas.microsoft.com/office/drawing/2014/main" id="{4CC8D60E-C47C-44A9-8470-DF5F22C5CE90}"/>
              </a:ext>
            </a:extLst>
          </p:cNvPr>
          <p:cNvSpPr/>
          <p:nvPr/>
        </p:nvSpPr>
        <p:spPr>
          <a:xfrm rot="10800000" flipH="1">
            <a:off x="1316997" y="83274"/>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55" name="Pentagon 24">
            <a:extLst>
              <a:ext uri="{FF2B5EF4-FFF2-40B4-BE49-F238E27FC236}">
                <a16:creationId xmlns:a16="http://schemas.microsoft.com/office/drawing/2014/main" id="{3D7E8EE8-2E5C-462B-BCB8-9341B147E4A8}"/>
              </a:ext>
            </a:extLst>
          </p:cNvPr>
          <p:cNvSpPr/>
          <p:nvPr/>
        </p:nvSpPr>
        <p:spPr>
          <a:xfrm rot="10800000" flipH="1">
            <a:off x="698269" y="29805"/>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256" name="Group 255">
            <a:extLst>
              <a:ext uri="{FF2B5EF4-FFF2-40B4-BE49-F238E27FC236}">
                <a16:creationId xmlns:a16="http://schemas.microsoft.com/office/drawing/2014/main" id="{9AF7068A-4892-4D25-A630-870FF060BCE7}"/>
              </a:ext>
            </a:extLst>
          </p:cNvPr>
          <p:cNvGrpSpPr/>
          <p:nvPr/>
        </p:nvGrpSpPr>
        <p:grpSpPr>
          <a:xfrm>
            <a:off x="709707" y="47926"/>
            <a:ext cx="5245299" cy="602257"/>
            <a:chOff x="5579536" y="874591"/>
            <a:chExt cx="4170055" cy="602257"/>
          </a:xfrm>
        </p:grpSpPr>
        <p:sp>
          <p:nvSpPr>
            <p:cNvPr id="257" name="TextBox 256">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58" name="TextBox 257">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2" name="Rectangle 1"/>
          <p:cNvSpPr/>
          <p:nvPr/>
        </p:nvSpPr>
        <p:spPr>
          <a:xfrm>
            <a:off x="737063" y="1252373"/>
            <a:ext cx="6096000" cy="707886"/>
          </a:xfrm>
          <a:prstGeom prst="rect">
            <a:avLst/>
          </a:prstGeom>
        </p:spPr>
        <p:txBody>
          <a:bodyPr>
            <a:spAutoFit/>
          </a:bodyPr>
          <a:lstStyle/>
          <a:p>
            <a:r>
              <a:rPr lang="vi-VN" sz="20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t>
            </a:r>
            <a:r>
              <a:rPr lang="en-US" sz="20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ử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a:t>
            </a:r>
            <a:r>
              <a:rPr lang="en-US" sz="2000" b="1"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haarcascade_frontalface_default.xml</a:t>
            </a:r>
            <a:r>
              <a:rPr lang="en-US" sz="20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a:t>
            </a:r>
            <a:r>
              <a:rPr lang="vi-VN" sz="20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 phát hiện khuôn mặt trong hình ảnh được truyền vào.</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096" name="TextBox 4095"/>
          <p:cNvSpPr txBox="1"/>
          <p:nvPr/>
        </p:nvSpPr>
        <p:spPr>
          <a:xfrm>
            <a:off x="737063" y="842408"/>
            <a:ext cx="3203170" cy="369332"/>
          </a:xfrm>
          <a:prstGeom prst="rect">
            <a:avLst/>
          </a:prstGeom>
          <a:noFill/>
        </p:spPr>
        <p:txBody>
          <a:bodyPr wrap="square" rtlCol="0">
            <a:spAutoFit/>
          </a:bodyPr>
          <a:lstStyle/>
          <a:p>
            <a:r>
              <a:rPr lang="vi-VN" dirty="0" smtClean="0">
                <a:solidFill>
                  <a:schemeClr val="bg1"/>
                </a:solidFill>
              </a:rPr>
              <a:t>2.1 Detect Face</a:t>
            </a:r>
            <a:endParaRPr lang="en-US" dirty="0">
              <a:solidFill>
                <a:schemeClr val="bg1"/>
              </a:solidFill>
            </a:endParaRPr>
          </a:p>
        </p:txBody>
      </p:sp>
    </p:spTree>
    <p:extLst>
      <p:ext uri="{BB962C8B-B14F-4D97-AF65-F5344CB8AC3E}">
        <p14:creationId xmlns:p14="http://schemas.microsoft.com/office/powerpoint/2010/main" val="8517058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10" descr="Sky Blue Backgrounds (56+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46"/>
            <a:ext cx="12192000" cy="692554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825154" y="3308466"/>
            <a:ext cx="3605530" cy="3161665"/>
            <a:chOff x="1608224" y="743675"/>
            <a:chExt cx="3605530" cy="3161665"/>
          </a:xfrm>
        </p:grpSpPr>
        <p:pic>
          <p:nvPicPr>
            <p:cNvPr id="14" name="Picture 13"/>
            <p:cNvPicPr/>
            <p:nvPr/>
          </p:nvPicPr>
          <p:blipFill>
            <a:blip r:embed="rId3"/>
            <a:stretch>
              <a:fillRect/>
            </a:stretch>
          </p:blipFill>
          <p:spPr>
            <a:xfrm>
              <a:off x="1608224" y="743675"/>
              <a:ext cx="3605530" cy="3161665"/>
            </a:xfrm>
            <a:prstGeom prst="rect">
              <a:avLst/>
            </a:prstGeom>
          </p:spPr>
        </p:pic>
        <p:grpSp>
          <p:nvGrpSpPr>
            <p:cNvPr id="11" name="Group 10">
              <a:extLst>
                <a:ext uri="{FF2B5EF4-FFF2-40B4-BE49-F238E27FC236}">
                  <a16:creationId xmlns:a16="http://schemas.microsoft.com/office/drawing/2014/main" id="{F9ECE2DF-48F9-40EB-87C1-DF24270DF8BC}"/>
                </a:ext>
              </a:extLst>
            </p:cNvPr>
            <p:cNvGrpSpPr/>
            <p:nvPr/>
          </p:nvGrpSpPr>
          <p:grpSpPr>
            <a:xfrm rot="16200000" flipV="1">
              <a:off x="3867849" y="2641224"/>
              <a:ext cx="286292" cy="274112"/>
              <a:chOff x="1582614" y="2839915"/>
              <a:chExt cx="589085" cy="589085"/>
            </a:xfrm>
            <a:solidFill>
              <a:schemeClr val="bg1"/>
            </a:solidFill>
          </p:grpSpPr>
          <p:sp>
            <p:nvSpPr>
              <p:cNvPr id="12" name="Rectangle 11">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F9ECE2DF-48F9-40EB-87C1-DF24270DF8BC}"/>
                </a:ext>
              </a:extLst>
            </p:cNvPr>
            <p:cNvGrpSpPr/>
            <p:nvPr/>
          </p:nvGrpSpPr>
          <p:grpSpPr>
            <a:xfrm flipV="1">
              <a:off x="2939594" y="2641224"/>
              <a:ext cx="286292" cy="274112"/>
              <a:chOff x="1582614" y="2839915"/>
              <a:chExt cx="589085" cy="589085"/>
            </a:xfrm>
            <a:solidFill>
              <a:schemeClr val="bg1"/>
            </a:solidFill>
          </p:grpSpPr>
          <p:sp>
            <p:nvSpPr>
              <p:cNvPr id="16" name="Rectangle 15">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5400000" flipV="1">
              <a:off x="2939594" y="1660537"/>
              <a:ext cx="286293" cy="274113"/>
              <a:chOff x="1582614" y="2839915"/>
              <a:chExt cx="589088" cy="589088"/>
            </a:xfrm>
            <a:solidFill>
              <a:schemeClr val="bg1"/>
            </a:solidFill>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E728039-E046-493F-AC4B-DE66C9D9B2D6}"/>
                  </a:ext>
                </a:extLst>
              </p:cNvPr>
              <p:cNvSpPr/>
              <p:nvPr/>
            </p:nvSpPr>
            <p:spPr>
              <a:xfrm>
                <a:off x="1582615" y="2839918"/>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5FF8D4E-D02B-4C7A-B042-DD28BE662AD5}"/>
                  </a:ext>
                </a:extLst>
              </p:cNvPr>
              <p:cNvSpPr/>
              <p:nvPr/>
            </p:nvSpPr>
            <p:spPr>
              <a:xfrm rot="5400000">
                <a:off x="1808580" y="2613954"/>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9ECE2DF-48F9-40EB-87C1-DF24270DF8BC}"/>
                </a:ext>
              </a:extLst>
            </p:cNvPr>
            <p:cNvGrpSpPr/>
            <p:nvPr/>
          </p:nvGrpSpPr>
          <p:grpSpPr>
            <a:xfrm rot="10800000" flipV="1">
              <a:off x="3873939" y="1651221"/>
              <a:ext cx="286292" cy="274112"/>
              <a:chOff x="1582613" y="2839915"/>
              <a:chExt cx="589085" cy="589085"/>
            </a:xfrm>
            <a:solidFill>
              <a:schemeClr val="bg1"/>
            </a:solidFill>
          </p:grpSpPr>
          <p:sp>
            <p:nvSpPr>
              <p:cNvPr id="22" name="Rectangle 21">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FF8D4E-D02B-4C7A-B042-DD28BE662AD5}"/>
                  </a:ext>
                </a:extLst>
              </p:cNvPr>
              <p:cNvSpPr/>
              <p:nvPr/>
            </p:nvSpPr>
            <p:spPr>
              <a:xfrm rot="5400000">
                <a:off x="1808576" y="2613954"/>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5" name="Picture 24"/>
          <p:cNvPicPr/>
          <p:nvPr/>
        </p:nvPicPr>
        <p:blipFill>
          <a:blip r:embed="rId4"/>
          <a:stretch>
            <a:fillRect/>
          </a:stretch>
        </p:blipFill>
        <p:spPr>
          <a:xfrm>
            <a:off x="7729714" y="3665693"/>
            <a:ext cx="3334182" cy="2654271"/>
          </a:xfrm>
          <a:prstGeom prst="rect">
            <a:avLst/>
          </a:prstGeom>
        </p:spPr>
      </p:pic>
      <p:pic>
        <p:nvPicPr>
          <p:cNvPr id="26" name="Picture 25"/>
          <p:cNvPicPr/>
          <p:nvPr/>
        </p:nvPicPr>
        <p:blipFill>
          <a:blip r:embed="rId5"/>
          <a:stretch>
            <a:fillRect/>
          </a:stretch>
        </p:blipFill>
        <p:spPr>
          <a:xfrm>
            <a:off x="6828981" y="526394"/>
            <a:ext cx="4836908" cy="2798195"/>
          </a:xfrm>
          <a:prstGeom prst="rect">
            <a:avLst/>
          </a:prstGeom>
        </p:spPr>
      </p:pic>
      <p:sp>
        <p:nvSpPr>
          <p:cNvPr id="27" name="Right Arrow 26"/>
          <p:cNvSpPr/>
          <p:nvPr/>
        </p:nvSpPr>
        <p:spPr>
          <a:xfrm>
            <a:off x="4671545" y="4490124"/>
            <a:ext cx="2834848" cy="999585"/>
          </a:xfrm>
          <a:prstGeom prst="rightArrow">
            <a:avLst/>
          </a:prstGeom>
          <a:solidFill>
            <a:srgbClr val="F0AF2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Down Arrow 28"/>
          <p:cNvSpPr/>
          <p:nvPr/>
        </p:nvSpPr>
        <p:spPr>
          <a:xfrm>
            <a:off x="2398297" y="1851988"/>
            <a:ext cx="799121" cy="1346662"/>
          </a:xfrm>
          <a:prstGeom prst="downArrow">
            <a:avLst/>
          </a:prstGeom>
          <a:solidFill>
            <a:srgbClr val="F0AF2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1" name="TextBox 30"/>
          <p:cNvSpPr txBox="1"/>
          <p:nvPr/>
        </p:nvSpPr>
        <p:spPr>
          <a:xfrm>
            <a:off x="9958442" y="4362384"/>
            <a:ext cx="1139965" cy="1569660"/>
          </a:xfrm>
          <a:prstGeom prst="rect">
            <a:avLst/>
          </a:prstGeom>
          <a:noFill/>
        </p:spPr>
        <p:txBody>
          <a:bodyPr wrap="square" rtlCol="0">
            <a:spAutoFit/>
          </a:bodyPr>
          <a:lstStyle/>
          <a:p>
            <a:r>
              <a:rPr lang="vi-VN" sz="1600" dirty="0" smtClean="0">
                <a:solidFill>
                  <a:schemeClr val="tx1">
                    <a:lumMod val="95000"/>
                    <a:lumOff val="5000"/>
                  </a:schemeClr>
                </a:solidFill>
                <a:latin typeface="Times New Roman" panose="02020603050405020304" pitchFamily="18" charset="0"/>
                <a:cs typeface="Times New Roman" panose="02020603050405020304" pitchFamily="18" charset="0"/>
              </a:rPr>
              <a:t>Ảnh đầu ra là ảnh mặt người và đã được resize (48*48*3)</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9" name="Pentagon 23">
            <a:extLst>
              <a:ext uri="{FF2B5EF4-FFF2-40B4-BE49-F238E27FC236}">
                <a16:creationId xmlns:a16="http://schemas.microsoft.com/office/drawing/2014/main" id="{4CC8D60E-C47C-44A9-8470-DF5F22C5CE90}"/>
              </a:ext>
            </a:extLst>
          </p:cNvPr>
          <p:cNvSpPr/>
          <p:nvPr/>
        </p:nvSpPr>
        <p:spPr>
          <a:xfrm rot="10800000" flipH="1">
            <a:off x="817975" y="145357"/>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40" name="Pentagon 24">
            <a:extLst>
              <a:ext uri="{FF2B5EF4-FFF2-40B4-BE49-F238E27FC236}">
                <a16:creationId xmlns:a16="http://schemas.microsoft.com/office/drawing/2014/main" id="{3D7E8EE8-2E5C-462B-BCB8-9341B147E4A8}"/>
              </a:ext>
            </a:extLst>
          </p:cNvPr>
          <p:cNvSpPr/>
          <p:nvPr/>
        </p:nvSpPr>
        <p:spPr>
          <a:xfrm rot="10800000" flipH="1">
            <a:off x="199247" y="91888"/>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41" name="Group 40">
            <a:extLst>
              <a:ext uri="{FF2B5EF4-FFF2-40B4-BE49-F238E27FC236}">
                <a16:creationId xmlns:a16="http://schemas.microsoft.com/office/drawing/2014/main" id="{9AF7068A-4892-4D25-A630-870FF060BCE7}"/>
              </a:ext>
            </a:extLst>
          </p:cNvPr>
          <p:cNvGrpSpPr/>
          <p:nvPr/>
        </p:nvGrpSpPr>
        <p:grpSpPr>
          <a:xfrm>
            <a:off x="210685" y="110009"/>
            <a:ext cx="5245299" cy="602257"/>
            <a:chOff x="5579536" y="874591"/>
            <a:chExt cx="4170055" cy="602257"/>
          </a:xfrm>
        </p:grpSpPr>
        <p:sp>
          <p:nvSpPr>
            <p:cNvPr id="42" name="TextBox 41">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44" name="Rectangle 43"/>
          <p:cNvSpPr/>
          <p:nvPr/>
        </p:nvSpPr>
        <p:spPr>
          <a:xfrm>
            <a:off x="427164" y="982986"/>
            <a:ext cx="2663704" cy="407047"/>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18604" y="982986"/>
            <a:ext cx="3203170" cy="369332"/>
          </a:xfrm>
          <a:prstGeom prst="rect">
            <a:avLst/>
          </a:prstGeom>
          <a:noFill/>
        </p:spPr>
        <p:txBody>
          <a:bodyPr wrap="square" rtlCol="0">
            <a:spAutoFit/>
          </a:bodyPr>
          <a:lstStyle/>
          <a:p>
            <a:r>
              <a:rPr lang="vi-VN" dirty="0" smtClean="0">
                <a:solidFill>
                  <a:schemeClr val="bg1"/>
                </a:solidFill>
              </a:rPr>
              <a:t>2.1 Detect Face</a:t>
            </a:r>
            <a:endParaRPr lang="en-US" dirty="0">
              <a:solidFill>
                <a:schemeClr val="bg1"/>
              </a:solidFill>
            </a:endParaRPr>
          </a:p>
        </p:txBody>
      </p:sp>
      <p:sp>
        <p:nvSpPr>
          <p:cNvPr id="45" name="Oval 44"/>
          <p:cNvSpPr/>
          <p:nvPr/>
        </p:nvSpPr>
        <p:spPr>
          <a:xfrm>
            <a:off x="562785" y="1987123"/>
            <a:ext cx="1873941" cy="5892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20098" y="2097086"/>
            <a:ext cx="2992582" cy="369332"/>
          </a:xfrm>
          <a:prstGeom prst="rect">
            <a:avLst/>
          </a:prstGeom>
          <a:noFill/>
        </p:spPr>
        <p:txBody>
          <a:bodyPr wrap="square" rtlCol="0">
            <a:spAutoFit/>
          </a:bodyPr>
          <a:lstStyle/>
          <a:p>
            <a:r>
              <a:rPr lang="vi-VN" dirty="0" smtClean="0">
                <a:solidFill>
                  <a:srgbClr val="00B0F0"/>
                </a:solidFill>
              </a:rPr>
              <a:t>Truyền ảnh vào</a:t>
            </a:r>
            <a:endParaRPr lang="en-US" dirty="0">
              <a:solidFill>
                <a:srgbClr val="00B0F0"/>
              </a:solidFill>
            </a:endParaRPr>
          </a:p>
        </p:txBody>
      </p:sp>
      <p:sp>
        <p:nvSpPr>
          <p:cNvPr id="47" name="Oval 46"/>
          <p:cNvSpPr/>
          <p:nvPr/>
        </p:nvSpPr>
        <p:spPr>
          <a:xfrm>
            <a:off x="4905576" y="5606631"/>
            <a:ext cx="2409886" cy="5892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4905575" y="5692469"/>
            <a:ext cx="3307992" cy="369332"/>
          </a:xfrm>
          <a:prstGeom prst="rect">
            <a:avLst/>
          </a:prstGeom>
          <a:noFill/>
        </p:spPr>
        <p:txBody>
          <a:bodyPr wrap="square" rtlCol="0">
            <a:spAutoFit/>
          </a:bodyPr>
          <a:lstStyle/>
          <a:p>
            <a:r>
              <a:rPr lang="vi-VN" b="1" i="1" dirty="0">
                <a:solidFill>
                  <a:srgbClr val="00B0F0"/>
                </a:solidFill>
                <a:latin typeface="Times New Roman" panose="02020603050405020304" pitchFamily="18" charset="0"/>
                <a:cs typeface="Times New Roman" panose="02020603050405020304" pitchFamily="18" charset="0"/>
              </a:rPr>
              <a:t>load_and_align_images </a:t>
            </a:r>
            <a:endParaRPr lang="en-US"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4132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0" descr="Sky Blue Backgrounds (56+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46"/>
            <a:ext cx="12192000" cy="6925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3"/>
          <a:stretch>
            <a:fillRect/>
          </a:stretch>
        </p:blipFill>
        <p:spPr>
          <a:xfrm>
            <a:off x="244400" y="3184356"/>
            <a:ext cx="3638561" cy="2801045"/>
          </a:xfrm>
          <a:prstGeom prst="rect">
            <a:avLst/>
          </a:prstGeom>
        </p:spPr>
      </p:pic>
      <p:sp>
        <p:nvSpPr>
          <p:cNvPr id="2" name="Down Arrow 1"/>
          <p:cNvSpPr/>
          <p:nvPr/>
        </p:nvSpPr>
        <p:spPr>
          <a:xfrm rot="13994512">
            <a:off x="4440116" y="3799336"/>
            <a:ext cx="532014" cy="1047404"/>
          </a:xfrm>
          <a:prstGeom prst="downArrow">
            <a:avLst/>
          </a:prstGeom>
          <a:solidFill>
            <a:srgbClr val="F0AF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4"/>
          <a:stretch>
            <a:fillRect/>
          </a:stretch>
        </p:blipFill>
        <p:spPr>
          <a:xfrm>
            <a:off x="8200881" y="5036114"/>
            <a:ext cx="3822412" cy="794980"/>
          </a:xfrm>
          <a:prstGeom prst="rect">
            <a:avLst/>
          </a:prstGeom>
        </p:spPr>
      </p:pic>
      <p:sp>
        <p:nvSpPr>
          <p:cNvPr id="16" name="Down Arrow 15"/>
          <p:cNvSpPr/>
          <p:nvPr/>
        </p:nvSpPr>
        <p:spPr>
          <a:xfrm rot="18779723">
            <a:off x="7666393" y="3865144"/>
            <a:ext cx="532014" cy="1047404"/>
          </a:xfrm>
          <a:prstGeom prst="downArrow">
            <a:avLst/>
          </a:prstGeom>
          <a:solidFill>
            <a:srgbClr val="F0AF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090615" y="2121951"/>
            <a:ext cx="2527069" cy="23857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9619A2D2-21A2-4C1A-B73E-AABC7758BB2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424871" y="2533608"/>
            <a:ext cx="1886434" cy="1647213"/>
          </a:xfrm>
          <a:prstGeom prst="rect">
            <a:avLst/>
          </a:prstGeom>
        </p:spPr>
      </p:pic>
      <p:sp>
        <p:nvSpPr>
          <p:cNvPr id="20" name="Oval 19"/>
          <p:cNvSpPr/>
          <p:nvPr/>
        </p:nvSpPr>
        <p:spPr>
          <a:xfrm>
            <a:off x="1339587" y="2533608"/>
            <a:ext cx="1074465" cy="5403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418320" y="4089862"/>
            <a:ext cx="1161594" cy="59269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424364" y="4123213"/>
            <a:ext cx="1155550" cy="461665"/>
          </a:xfrm>
          <a:prstGeom prst="rect">
            <a:avLst/>
          </a:prstGeom>
          <a:noFill/>
        </p:spPr>
        <p:txBody>
          <a:bodyPr wrap="square" rtlCol="0">
            <a:spAutoFit/>
          </a:bodyPr>
          <a:lstStyle/>
          <a:p>
            <a:r>
              <a:rPr lang="vi-VN" sz="2400" b="1" dirty="0" smtClean="0">
                <a:solidFill>
                  <a:schemeClr val="accent1"/>
                </a:solidFill>
                <a:latin typeface="Times New Roman" panose="02020603050405020304" pitchFamily="18" charset="0"/>
                <a:cs typeface="Times New Roman" panose="02020603050405020304" pitchFamily="18" charset="0"/>
              </a:rPr>
              <a:t>Output</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22" name="Isosceles Triangle 21"/>
          <p:cNvSpPr/>
          <p:nvPr/>
        </p:nvSpPr>
        <p:spPr>
          <a:xfrm>
            <a:off x="5355009" y="1109639"/>
            <a:ext cx="1998280" cy="90968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85152" y="1512713"/>
            <a:ext cx="1193199" cy="523220"/>
          </a:xfrm>
          <a:prstGeom prst="rect">
            <a:avLst/>
          </a:prstGeom>
          <a:noFill/>
        </p:spPr>
        <p:txBody>
          <a:bodyPr wrap="square" rtlCol="0">
            <a:spAutoFit/>
          </a:bodyPr>
          <a:lstStyle/>
          <a:p>
            <a:r>
              <a:rPr lang="vi-VN" sz="2800" b="1" dirty="0" smtClean="0">
                <a:solidFill>
                  <a:srgbClr val="00B0F0"/>
                </a:solidFill>
                <a:latin typeface="Times New Roman" panose="02020603050405020304" pitchFamily="18" charset="0"/>
                <a:cs typeface="Times New Roman" panose="02020603050405020304" pitchFamily="18" charset="0"/>
              </a:rPr>
              <a:t>Model</a:t>
            </a:r>
            <a:endParaRPr lang="en-US" sz="2800" b="1" dirty="0">
              <a:solidFill>
                <a:srgbClr val="00B0F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404805" y="2541367"/>
            <a:ext cx="1164289" cy="461665"/>
          </a:xfrm>
          <a:prstGeom prst="rect">
            <a:avLst/>
          </a:prstGeom>
          <a:noFill/>
        </p:spPr>
        <p:txBody>
          <a:bodyPr wrap="square" rtlCol="0">
            <a:spAutoFit/>
          </a:bodyPr>
          <a:lstStyle/>
          <a:p>
            <a:r>
              <a:rPr lang="vi-VN" sz="2400" b="1" dirty="0" smtClean="0">
                <a:solidFill>
                  <a:schemeClr val="accent1"/>
                </a:solidFill>
                <a:latin typeface="Times New Roman" panose="02020603050405020304" pitchFamily="18" charset="0"/>
                <a:cs typeface="Times New Roman" panose="02020603050405020304" pitchFamily="18" charset="0"/>
              </a:rPr>
              <a:t>Input</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24" name="Pentagon 23">
            <a:extLst>
              <a:ext uri="{FF2B5EF4-FFF2-40B4-BE49-F238E27FC236}">
                <a16:creationId xmlns:a16="http://schemas.microsoft.com/office/drawing/2014/main" id="{4CC8D60E-C47C-44A9-8470-DF5F22C5CE90}"/>
              </a:ext>
            </a:extLst>
          </p:cNvPr>
          <p:cNvSpPr/>
          <p:nvPr/>
        </p:nvSpPr>
        <p:spPr>
          <a:xfrm rot="10800000" flipH="1">
            <a:off x="1003966" y="136897"/>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5" name="Pentagon 24">
            <a:extLst>
              <a:ext uri="{FF2B5EF4-FFF2-40B4-BE49-F238E27FC236}">
                <a16:creationId xmlns:a16="http://schemas.microsoft.com/office/drawing/2014/main" id="{3D7E8EE8-2E5C-462B-BCB8-9341B147E4A8}"/>
              </a:ext>
            </a:extLst>
          </p:cNvPr>
          <p:cNvSpPr/>
          <p:nvPr/>
        </p:nvSpPr>
        <p:spPr>
          <a:xfrm rot="10800000" flipH="1">
            <a:off x="385238" y="83428"/>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26" name="Group 25">
            <a:extLst>
              <a:ext uri="{FF2B5EF4-FFF2-40B4-BE49-F238E27FC236}">
                <a16:creationId xmlns:a16="http://schemas.microsoft.com/office/drawing/2014/main" id="{9AF7068A-4892-4D25-A630-870FF060BCE7}"/>
              </a:ext>
            </a:extLst>
          </p:cNvPr>
          <p:cNvGrpSpPr/>
          <p:nvPr/>
        </p:nvGrpSpPr>
        <p:grpSpPr>
          <a:xfrm>
            <a:off x="396676" y="101549"/>
            <a:ext cx="5245299" cy="602257"/>
            <a:chOff x="5579536" y="874591"/>
            <a:chExt cx="4170055" cy="602257"/>
          </a:xfrm>
        </p:grpSpPr>
        <p:sp>
          <p:nvSpPr>
            <p:cNvPr id="27" name="TextBox 26">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23" name="Rectangle 22"/>
          <p:cNvSpPr/>
          <p:nvPr/>
        </p:nvSpPr>
        <p:spPr>
          <a:xfrm>
            <a:off x="527972" y="954087"/>
            <a:ext cx="2758917" cy="474178"/>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9719" y="931148"/>
            <a:ext cx="3203170" cy="461665"/>
          </a:xfrm>
          <a:prstGeom prst="rect">
            <a:avLst/>
          </a:prstGeom>
          <a:noFill/>
        </p:spPr>
        <p:txBody>
          <a:bodyPr wrap="square" rtlCol="0">
            <a:spAutoFit/>
          </a:bodyPr>
          <a:lstStyle/>
          <a:p>
            <a:r>
              <a:rPr lang="vi-VN" sz="2400" b="1" dirty="0" smtClean="0">
                <a:solidFill>
                  <a:schemeClr val="bg1"/>
                </a:solidFill>
                <a:latin typeface="Times New Roman" panose="02020603050405020304" pitchFamily="18" charset="0"/>
                <a:cs typeface="Times New Roman" panose="02020603050405020304" pitchFamily="18" charset="0"/>
              </a:rPr>
              <a:t>2.2 </a:t>
            </a:r>
            <a:r>
              <a:rPr lang="vi-VN" sz="2400" b="1" dirty="0">
                <a:solidFill>
                  <a:schemeClr val="bg1"/>
                </a:solidFill>
                <a:latin typeface="Times New Roman" panose="02020603050405020304" pitchFamily="18" charset="0"/>
                <a:cs typeface="Times New Roman" panose="02020603050405020304" pitchFamily="18" charset="0"/>
              </a:rPr>
              <a:t>C</a:t>
            </a:r>
            <a:r>
              <a:rPr lang="en-US" sz="2400" b="1" dirty="0" err="1">
                <a:solidFill>
                  <a:schemeClr val="bg1"/>
                </a:solidFill>
                <a:latin typeface="Times New Roman" panose="02020603050405020304" pitchFamily="18" charset="0"/>
                <a:cs typeface="Times New Roman" panose="02020603050405020304" pitchFamily="18" charset="0"/>
              </a:rPr>
              <a:t>lassification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278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randombar(horizontal)">
                                      <p:cBhvr>
                                        <p:cTn id="13" dur="500"/>
                                        <p:tgtEl>
                                          <p:spTgt spid="4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169"/>
            <a:ext cx="12192001" cy="687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3"/>
          <a:stretch>
            <a:fillRect/>
          </a:stretch>
        </p:blipFill>
        <p:spPr>
          <a:xfrm>
            <a:off x="1293438" y="3421848"/>
            <a:ext cx="4613823" cy="3278210"/>
          </a:xfrm>
          <a:prstGeom prst="rect">
            <a:avLst/>
          </a:prstGeom>
        </p:spPr>
      </p:pic>
      <p:pic>
        <p:nvPicPr>
          <p:cNvPr id="7" name="Picture 6"/>
          <p:cNvPicPr/>
          <p:nvPr/>
        </p:nvPicPr>
        <p:blipFill>
          <a:blip r:embed="rId4"/>
          <a:stretch>
            <a:fillRect/>
          </a:stretch>
        </p:blipFill>
        <p:spPr>
          <a:xfrm>
            <a:off x="7025640" y="1040493"/>
            <a:ext cx="4922519" cy="2069036"/>
          </a:xfrm>
          <a:prstGeom prst="rect">
            <a:avLst/>
          </a:prstGeom>
        </p:spPr>
      </p:pic>
      <p:grpSp>
        <p:nvGrpSpPr>
          <p:cNvPr id="17" name="Group 16">
            <a:extLst>
              <a:ext uri="{FF2B5EF4-FFF2-40B4-BE49-F238E27FC236}">
                <a16:creationId xmlns:a16="http://schemas.microsoft.com/office/drawing/2014/main" id="{068A8EC5-BF31-430D-BA89-C004E42047D9}"/>
              </a:ext>
            </a:extLst>
          </p:cNvPr>
          <p:cNvGrpSpPr/>
          <p:nvPr/>
        </p:nvGrpSpPr>
        <p:grpSpPr>
          <a:xfrm>
            <a:off x="606570" y="311076"/>
            <a:ext cx="4939270" cy="729416"/>
            <a:chOff x="727575" y="1830146"/>
            <a:chExt cx="2535694" cy="921655"/>
          </a:xfrm>
        </p:grpSpPr>
        <p:sp>
          <p:nvSpPr>
            <p:cNvPr id="1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20" name="Group 19">
            <a:extLst>
              <a:ext uri="{FF2B5EF4-FFF2-40B4-BE49-F238E27FC236}">
                <a16:creationId xmlns:a16="http://schemas.microsoft.com/office/drawing/2014/main" id="{A44A6554-6B91-4095-BCBE-49026DDE944E}"/>
              </a:ext>
            </a:extLst>
          </p:cNvPr>
          <p:cNvGrpSpPr/>
          <p:nvPr/>
        </p:nvGrpSpPr>
        <p:grpSpPr>
          <a:xfrm>
            <a:off x="543400" y="370493"/>
            <a:ext cx="5033577" cy="615163"/>
            <a:chOff x="5531005" y="2375079"/>
            <a:chExt cx="3737260" cy="615163"/>
          </a:xfrm>
        </p:grpSpPr>
        <p:sp>
          <p:nvSpPr>
            <p:cNvPr id="21" name="TextBox 2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6" name="Rectangle 15"/>
          <p:cNvSpPr/>
          <p:nvPr/>
        </p:nvSpPr>
        <p:spPr>
          <a:xfrm>
            <a:off x="649142" y="1196949"/>
            <a:ext cx="3400165" cy="74187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4654" y="1338904"/>
            <a:ext cx="2061673" cy="461665"/>
          </a:xfrm>
          <a:prstGeom prst="rect">
            <a:avLst/>
          </a:prstGeom>
          <a:noFill/>
        </p:spPr>
        <p:txBody>
          <a:bodyPr wrap="square" rtlCol="0">
            <a:spAutoFit/>
          </a:bodyPr>
          <a:lstStyle/>
          <a:p>
            <a:r>
              <a:rPr lang="vi-VN" sz="2400" b="1" dirty="0" smtClean="0">
                <a:solidFill>
                  <a:schemeClr val="bg1"/>
                </a:solidFill>
                <a:latin typeface="Times New Roman" panose="02020603050405020304" pitchFamily="18" charset="0"/>
                <a:cs typeface="Times New Roman" panose="02020603050405020304" pitchFamily="18" charset="0"/>
              </a:rPr>
              <a:t>MODEL 1</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1293438" y="2525474"/>
            <a:ext cx="4613823" cy="89637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36009" y="2523515"/>
            <a:ext cx="4458499" cy="803297"/>
          </a:xfrm>
          <a:prstGeom prst="rect">
            <a:avLst/>
          </a:prstGeom>
        </p:spPr>
        <p:txBody>
          <a:bodyPr wrap="square">
            <a:spAutoFit/>
          </a:bodyPr>
          <a:lstStyle/>
          <a:p>
            <a:pPr algn="just">
              <a:lnSpc>
                <a:spcPct val="115000"/>
              </a:lnSpc>
            </a:pPr>
            <a:r>
              <a:rPr lang="vi-VN"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Chia bộ dữ liệu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sử</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80%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hình</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ảnh</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đào</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tạo</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20%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xác</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r>
              <a:rPr lang="vi-VN" sz="1400" dirty="0" smtClean="0">
                <a:solidFill>
                  <a:schemeClr val="bg1"/>
                </a:solidFill>
                <a:latin typeface="Times New Roman" panose="02020603050405020304" pitchFamily="18" charset="0"/>
                <a:ea typeface="Calibri" panose="020F0502020204030204" pitchFamily="34" charset="0"/>
              </a:rPr>
              <a:t>Lấy </a:t>
            </a:r>
            <a:r>
              <a:rPr lang="vi-VN" sz="1400" dirty="0">
                <a:solidFill>
                  <a:schemeClr val="bg1"/>
                </a:solidFill>
                <a:latin typeface="Times New Roman" panose="02020603050405020304" pitchFamily="18" charset="0"/>
                <a:ea typeface="Calibri" panose="020F0502020204030204" pitchFamily="34" charset="0"/>
              </a:rPr>
              <a:t>trực tiếp từ </a:t>
            </a:r>
            <a:r>
              <a:rPr lang="vi-VN" sz="1400" dirty="0" smtClean="0">
                <a:solidFill>
                  <a:schemeClr val="bg1"/>
                </a:solidFill>
                <a:latin typeface="Times New Roman" panose="02020603050405020304" pitchFamily="18" charset="0"/>
                <a:ea typeface="Calibri" panose="020F0502020204030204" pitchFamily="34" charset="0"/>
              </a:rPr>
              <a:t>folder </a:t>
            </a:r>
            <a:r>
              <a:rPr lang="vi-VN" sz="1400" dirty="0">
                <a:solidFill>
                  <a:schemeClr val="bg1"/>
                </a:solidFill>
                <a:latin typeface="Times New Roman" panose="02020603050405020304" pitchFamily="18" charset="0"/>
                <a:ea typeface="Calibri" panose="020F0502020204030204" pitchFamily="34" charset="0"/>
              </a:rPr>
              <a:t>bằng thư viện:</a:t>
            </a:r>
            <a:endParaRPr lang="en-US" sz="1400" dirty="0">
              <a:solidFill>
                <a:schemeClr val="bg1"/>
              </a:solidFill>
            </a:endParaRPr>
          </a:p>
        </p:txBody>
      </p:sp>
      <p:sp>
        <p:nvSpPr>
          <p:cNvPr id="26" name="Rectangle 25"/>
          <p:cNvSpPr/>
          <p:nvPr/>
        </p:nvSpPr>
        <p:spPr>
          <a:xfrm>
            <a:off x="7025640" y="3113587"/>
            <a:ext cx="4922519" cy="116139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p:cNvSpPr>
            <a:spLocks noChangeArrowheads="1"/>
          </p:cNvSpPr>
          <p:nvPr/>
        </p:nvSpPr>
        <p:spPr bwMode="auto">
          <a:xfrm>
            <a:off x="7025640" y="3155673"/>
            <a:ext cx="475487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vi-VN"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ác</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kênh</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RGB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nằm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phạm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 [0, 255] .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tưởng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nơ</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vi-VN"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ron.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đây</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vi-VN"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nằm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phạm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 [0, 1]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bằng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Thay</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tỷ</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9597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2000"/>
                                        <p:tgtEl>
                                          <p:spTgt spid="25"/>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ircle(in)">
                                      <p:cBhvr>
                                        <p:cTn id="2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26" grpId="0" animBg="1"/>
      <p:bldP spid="8"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4327</TotalTime>
  <Words>1469</Words>
  <Application>Microsoft Office PowerPoint</Application>
  <PresentationFormat>Widescreen</PresentationFormat>
  <Paragraphs>150</Paragraphs>
  <Slides>20</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20</vt:i4>
      </vt:variant>
    </vt:vector>
  </HeadingPairs>
  <TitlesOfParts>
    <vt:vector size="35" baseType="lpstr">
      <vt:lpstr>맑은 고딕</vt:lpstr>
      <vt:lpstr>Arial</vt:lpstr>
      <vt:lpstr>Arial Unicode MS</vt:lpstr>
      <vt:lpstr>Calibri</vt:lpstr>
      <vt:lpstr>HY얕은샘물M</vt:lpstr>
      <vt:lpstr>Tahoma</vt:lpstr>
      <vt:lpstr>Times New Roman</vt:lpstr>
      <vt:lpstr>Tw Cen MT</vt:lpstr>
      <vt:lpstr>Tw Cen MT Condensed</vt:lpstr>
      <vt:lpstr>Wingdings</vt:lpstr>
      <vt:lpstr>Wingdings 3</vt:lpstr>
      <vt:lpstr>Cover and End Slide Master</vt:lpstr>
      <vt:lpstr>Contents Slide Master</vt:lpstr>
      <vt:lpstr>Section Break Slide Master</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Admin</cp:lastModifiedBy>
  <cp:revision>125</cp:revision>
  <dcterms:created xsi:type="dcterms:W3CDTF">2020-01-20T05:08:25Z</dcterms:created>
  <dcterms:modified xsi:type="dcterms:W3CDTF">2021-07-17T08:03:35Z</dcterms:modified>
</cp:coreProperties>
</file>